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7" r:id="rId1"/>
  </p:sldMasterIdLst>
  <p:notesMasterIdLst>
    <p:notesMasterId r:id="rId41"/>
  </p:notesMasterIdLst>
  <p:sldIdLst>
    <p:sldId id="256" r:id="rId2"/>
    <p:sldId id="301" r:id="rId3"/>
    <p:sldId id="302" r:id="rId4"/>
    <p:sldId id="345" r:id="rId5"/>
    <p:sldId id="346" r:id="rId6"/>
    <p:sldId id="311" r:id="rId7"/>
    <p:sldId id="306" r:id="rId8"/>
    <p:sldId id="307" r:id="rId9"/>
    <p:sldId id="308" r:id="rId10"/>
    <p:sldId id="310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20" r:id="rId19"/>
    <p:sldId id="322" r:id="rId20"/>
    <p:sldId id="323" r:id="rId21"/>
    <p:sldId id="324" r:id="rId22"/>
    <p:sldId id="325" r:id="rId23"/>
    <p:sldId id="326" r:id="rId24"/>
    <p:sldId id="327" r:id="rId25"/>
    <p:sldId id="328" r:id="rId26"/>
    <p:sldId id="329" r:id="rId27"/>
    <p:sldId id="330" r:id="rId28"/>
    <p:sldId id="331" r:id="rId29"/>
    <p:sldId id="332" r:id="rId30"/>
    <p:sldId id="333" r:id="rId31"/>
    <p:sldId id="334" r:id="rId32"/>
    <p:sldId id="335" r:id="rId33"/>
    <p:sldId id="336" r:id="rId34"/>
    <p:sldId id="337" r:id="rId35"/>
    <p:sldId id="338" r:id="rId36"/>
    <p:sldId id="340" r:id="rId37"/>
    <p:sldId id="339" r:id="rId38"/>
    <p:sldId id="341" r:id="rId39"/>
    <p:sldId id="344" r:id="rId40"/>
  </p:sldIdLst>
  <p:sldSz cx="9144000" cy="5143500" type="screen16x9"/>
  <p:notesSz cx="6858000" cy="9144000"/>
  <p:embeddedFontLst>
    <p:embeddedFont>
      <p:font typeface="Hind Vadodara" panose="02000000000000000000" pitchFamily="2" charset="77"/>
      <p:regular r:id="rId42"/>
      <p:bold r:id="rId43"/>
    </p:embeddedFont>
    <p:embeddedFont>
      <p:font typeface="Hind Vadodara Light" panose="02000000000000000000" pitchFamily="2" charset="77"/>
      <p:regular r:id="rId44"/>
      <p:bold r:id="rId45"/>
    </p:embeddedFont>
    <p:embeddedFont>
      <p:font typeface="Jockey One" panose="02000506000000020004" pitchFamily="2" charset="0"/>
      <p:regular r:id="rId46"/>
    </p:embeddedFont>
    <p:embeddedFont>
      <p:font typeface="Oswald Regular" pitchFamily="2" charset="77"/>
      <p:regular r:id="rId47"/>
      <p:bold r:id="rId48"/>
    </p:embeddedFont>
    <p:embeddedFont>
      <p:font typeface="Roboto Slab Regular" panose="02000000000000000000" pitchFamily="2" charset="0"/>
      <p:regular r:id="rId49"/>
      <p:bold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46"/>
    <p:restoredTop sz="67048"/>
  </p:normalViewPr>
  <p:slideViewPr>
    <p:cSldViewPr snapToGrid="0" snapToObjects="1">
      <p:cViewPr varScale="1">
        <p:scale>
          <a:sx n="120" d="100"/>
          <a:sy n="120" d="100"/>
        </p:scale>
        <p:origin x="244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f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9d6a79ac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9d6a79ac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5163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9749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6311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9906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8879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70578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9172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4927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7744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807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433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068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5147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30289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668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6544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067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1654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66703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6925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982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7052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2421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61307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6013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2169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61576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34713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1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024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893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368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56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197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07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TITLE_2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14602" y="2467315"/>
            <a:ext cx="2810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880680" y="587656"/>
            <a:ext cx="6404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Jockey One"/>
              <a:buNone/>
              <a:defRPr sz="6000">
                <a:solidFill>
                  <a:schemeClr val="dk1"/>
                </a:solidFill>
                <a:latin typeface="Jockey One"/>
                <a:ea typeface="Jockey One"/>
                <a:cs typeface="Jockey One"/>
                <a:sym typeface="Jockey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Regular"/>
              <a:buNone/>
              <a:defRPr sz="6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Regular"/>
              <a:buNone/>
              <a:defRPr sz="6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Regular"/>
              <a:buNone/>
              <a:defRPr sz="6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Regular"/>
              <a:buNone/>
              <a:defRPr sz="6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Regular"/>
              <a:buNone/>
              <a:defRPr sz="6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Regular"/>
              <a:buNone/>
              <a:defRPr sz="6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Regular"/>
              <a:buNone/>
              <a:defRPr sz="6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Regular"/>
              <a:buNone/>
              <a:defRPr sz="6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userDrawn="1">
  <p:cSld name="TITLE_1_1_1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ctrTitle"/>
          </p:nvPr>
        </p:nvSpPr>
        <p:spPr>
          <a:xfrm>
            <a:off x="5726276" y="298545"/>
            <a:ext cx="2875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" name="background color" descr="A red quadrilateral near the top left corner with some text on top" title="background color">
            <a:extLst>
              <a:ext uri="{FF2B5EF4-FFF2-40B4-BE49-F238E27FC236}">
                <a16:creationId xmlns:a16="http://schemas.microsoft.com/office/drawing/2014/main" id="{45358DBB-AC17-7141-9343-DA88A6A70EFE}"/>
              </a:ext>
            </a:extLst>
          </p:cNvPr>
          <p:cNvSpPr/>
          <p:nvPr userDrawn="1"/>
        </p:nvSpPr>
        <p:spPr>
          <a:xfrm rot="-352623" flipH="1">
            <a:off x="-1250064" y="404889"/>
            <a:ext cx="5060910" cy="1460749"/>
          </a:xfrm>
          <a:custGeom>
            <a:avLst/>
            <a:gdLst/>
            <a:ahLst/>
            <a:cxnLst/>
            <a:rect l="l" t="t" r="r" b="b"/>
            <a:pathLst>
              <a:path w="202425" h="5864" extrusionOk="0">
                <a:moveTo>
                  <a:pt x="7648" y="510"/>
                </a:moveTo>
                <a:lnTo>
                  <a:pt x="199876" y="0"/>
                </a:lnTo>
                <a:lnTo>
                  <a:pt x="202425" y="4079"/>
                </a:lnTo>
                <a:lnTo>
                  <a:pt x="0" y="5864"/>
                </a:lnTo>
                <a:close/>
              </a:path>
            </a:pathLst>
          </a:custGeom>
          <a:solidFill>
            <a:srgbClr val="C9403B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1_1_1_1_1_1_2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ckground color" descr="A red quadrilateral running vertically up the left side of the slide behind the title" title="background color">
            <a:extLst>
              <a:ext uri="{FF2B5EF4-FFF2-40B4-BE49-F238E27FC236}">
                <a16:creationId xmlns:a16="http://schemas.microsoft.com/office/drawing/2014/main" id="{9E885134-0F28-0B40-935C-96D28CF0A19E}"/>
              </a:ext>
            </a:extLst>
          </p:cNvPr>
          <p:cNvSpPr/>
          <p:nvPr userDrawn="1"/>
        </p:nvSpPr>
        <p:spPr>
          <a:xfrm rot="5400000">
            <a:off x="-2082612" y="2082613"/>
            <a:ext cx="5147175" cy="981950"/>
          </a:xfrm>
          <a:prstGeom prst="flowChartManualInpu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title"/>
          </p:nvPr>
        </p:nvSpPr>
        <p:spPr>
          <a:xfrm rot="-5400000">
            <a:off x="-2128185" y="2267175"/>
            <a:ext cx="5150100" cy="6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 dirty="0"/>
          </a:p>
        </p:txBody>
      </p:sp>
      <p:sp>
        <p:nvSpPr>
          <p:cNvPr id="5" name="Google Shape;86;p12">
            <a:extLst>
              <a:ext uri="{FF2B5EF4-FFF2-40B4-BE49-F238E27FC236}">
                <a16:creationId xmlns:a16="http://schemas.microsoft.com/office/drawing/2014/main" id="{CECC0B15-F35E-CC45-95FB-6B91E659DEC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ITLE_1_1_1_1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color" descr="A red quadrilateral overlaying the rigth two-thirds of the slide under text" title="background color">
            <a:extLst>
              <a:ext uri="{FF2B5EF4-FFF2-40B4-BE49-F238E27FC236}">
                <a16:creationId xmlns:a16="http://schemas.microsoft.com/office/drawing/2014/main" id="{4822E0F5-C3B4-8343-B93C-F57300C54D7F}"/>
              </a:ext>
            </a:extLst>
          </p:cNvPr>
          <p:cNvSpPr/>
          <p:nvPr userDrawn="1"/>
        </p:nvSpPr>
        <p:spPr>
          <a:xfrm>
            <a:off x="1019175" y="-219075"/>
            <a:ext cx="8639175" cy="5695950"/>
          </a:xfrm>
          <a:custGeom>
            <a:avLst/>
            <a:gdLst/>
            <a:ahLst/>
            <a:cxnLst/>
            <a:rect l="l" t="t" r="r" b="b"/>
            <a:pathLst>
              <a:path w="345567" h="227838" extrusionOk="0">
                <a:moveTo>
                  <a:pt x="0" y="1143"/>
                </a:moveTo>
                <a:lnTo>
                  <a:pt x="129921" y="227838"/>
                </a:lnTo>
                <a:lnTo>
                  <a:pt x="345567" y="227838"/>
                </a:lnTo>
                <a:lnTo>
                  <a:pt x="345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609681" y="4225587"/>
            <a:ext cx="2805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609681" y="3104875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ctrTitle" idx="2"/>
          </p:nvPr>
        </p:nvSpPr>
        <p:spPr>
          <a:xfrm>
            <a:off x="5906670" y="359063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3"/>
          </p:nvPr>
        </p:nvSpPr>
        <p:spPr>
          <a:xfrm>
            <a:off x="6573870" y="958638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 userDrawn="1">
  <p:cSld name="CUSTOM_3_1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ckground image" descr="A red sunburst radiating from a red triangle at the bottom with text on it" title="background texture">
            <a:extLst>
              <a:ext uri="{FF2B5EF4-FFF2-40B4-BE49-F238E27FC236}">
                <a16:creationId xmlns:a16="http://schemas.microsoft.com/office/drawing/2014/main" id="{3A39139C-FDD1-8144-B801-79071584EF38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606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>
            <a:spLocks noGrp="1"/>
          </p:cNvSpPr>
          <p:nvPr>
            <p:ph type="ctrTitle"/>
          </p:nvPr>
        </p:nvSpPr>
        <p:spPr>
          <a:xfrm>
            <a:off x="2499360" y="3679806"/>
            <a:ext cx="433832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2499360" y="4021260"/>
            <a:ext cx="433832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Avenir Next Condensed" panose="020B0506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395FDA-5730-4143-A2DB-B2E489744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78885" y="2464768"/>
            <a:ext cx="1443355" cy="1046113"/>
          </a:xfrm>
        </p:spPr>
        <p:txBody>
          <a:bodyPr/>
          <a:lstStyle>
            <a:lvl1pPr marL="152400" indent="0" algn="ctr">
              <a:buNone/>
              <a:defRPr sz="6000">
                <a:solidFill>
                  <a:schemeClr val="accent3"/>
                </a:solidFill>
                <a:latin typeface="Jockey One" panose="02000506000000020004" pitchFamily="2" charset="0"/>
              </a:defRPr>
            </a:lvl1pPr>
          </a:lstStyle>
          <a:p>
            <a:pPr lvl="0"/>
            <a:r>
              <a:rPr lang="en-US" dirty="0"/>
              <a:t>xx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DESIGN 1">
  <p:cSld name="TITLE_1_1_1_1_1_1_2_1_1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>
            <a:off x="2637600" y="708175"/>
            <a:ext cx="3336600" cy="5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 rot="-5400000">
            <a:off x="-2016425" y="2267175"/>
            <a:ext cx="5150100" cy="6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">
  <p:cSld name="TITLE_1_1_1_1_2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subTitle" idx="1"/>
          </p:nvPr>
        </p:nvSpPr>
        <p:spPr>
          <a:xfrm flipH="1">
            <a:off x="2052025" y="782563"/>
            <a:ext cx="19833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 rot="-5400000">
            <a:off x="-2016425" y="2267175"/>
            <a:ext cx="5150100" cy="6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2"/>
          </p:nvPr>
        </p:nvSpPr>
        <p:spPr>
          <a:xfrm flipH="1">
            <a:off x="5691825" y="782563"/>
            <a:ext cx="19833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3"/>
          </p:nvPr>
        </p:nvSpPr>
        <p:spPr>
          <a:xfrm flipH="1">
            <a:off x="2052025" y="3190063"/>
            <a:ext cx="19833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userDrawn="1">
  <p:cSld name="CUSTOM_5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" name="background image" descr="A stylized retro drawing of a red megaphone in the lower right corner of the slide with starbursts radiating out the top and left. Dark red dots over the megaphone add texture to the image. " title="background texture">
            <a:extLst>
              <a:ext uri="{FF2B5EF4-FFF2-40B4-BE49-F238E27FC236}">
                <a16:creationId xmlns:a16="http://schemas.microsoft.com/office/drawing/2014/main" id="{9BABCCFE-ADB9-2743-B24C-CF380EBE516A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2958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4;p14">
            <a:extLst>
              <a:ext uri="{FF2B5EF4-FFF2-40B4-BE49-F238E27FC236}">
                <a16:creationId xmlns:a16="http://schemas.microsoft.com/office/drawing/2014/main" id="{F0710076-A706-C44B-81A3-2AFD0982A7D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27233" y="1216681"/>
            <a:ext cx="5629984" cy="9325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5" name="Google Shape;96;p14">
            <a:extLst>
              <a:ext uri="{FF2B5EF4-FFF2-40B4-BE49-F238E27FC236}">
                <a16:creationId xmlns:a16="http://schemas.microsoft.com/office/drawing/2014/main" id="{F33474F1-B166-4D4A-9ECE-963265A676E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7233" y="1912850"/>
            <a:ext cx="5629984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Avenir Next Condensed" panose="020B0506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6">
    <p:bg>
      <p:bgPr>
        <a:noFill/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 Light"/>
              <a:buChar char="●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○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■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●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○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■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●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○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Hind Vadodara Light"/>
              <a:buChar char="■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7" r:id="rId3"/>
    <p:sldLayoutId id="2147483659" r:id="rId4"/>
    <p:sldLayoutId id="2147483660" r:id="rId5"/>
    <p:sldLayoutId id="2147483661" r:id="rId6"/>
    <p:sldLayoutId id="2147483662" r:id="rId7"/>
    <p:sldLayoutId id="2147483665" r:id="rId8"/>
    <p:sldLayoutId id="2147483666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tif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jpeg"/><Relationship Id="rId7" Type="http://schemas.openxmlformats.org/officeDocument/2006/relationships/image" Target="../media/image3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background shape" descr="background color" title="background color"/>
          <p:cNvSpPr/>
          <p:nvPr/>
        </p:nvSpPr>
        <p:spPr>
          <a:xfrm>
            <a:off x="696800" y="653900"/>
            <a:ext cx="6258425" cy="3446750"/>
          </a:xfrm>
          <a:prstGeom prst="flowChartManualInpu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title"/>
          <p:cNvSpPr txBox="1">
            <a:spLocks noGrp="1"/>
          </p:cNvSpPr>
          <p:nvPr>
            <p:ph type="ctrTitle" idx="4294967295"/>
          </p:nvPr>
        </p:nvSpPr>
        <p:spPr>
          <a:xfrm>
            <a:off x="952600" y="1296375"/>
            <a:ext cx="5418000" cy="23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CONSCIOUS UNCOUPLING</a:t>
            </a:r>
            <a:endParaRPr sz="6000" dirty="0">
              <a:solidFill>
                <a:schemeClr val="accent4"/>
              </a:solidFill>
            </a:endParaRPr>
          </a:p>
        </p:txBody>
      </p:sp>
      <p:sp>
        <p:nvSpPr>
          <p:cNvPr id="127" name="content"/>
          <p:cNvSpPr txBox="1">
            <a:spLocks noGrp="1"/>
          </p:cNvSpPr>
          <p:nvPr>
            <p:ph type="subTitle" idx="4294967295"/>
          </p:nvPr>
        </p:nvSpPr>
        <p:spPr>
          <a:xfrm>
            <a:off x="993750" y="3189975"/>
            <a:ext cx="58023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4"/>
                </a:solidFill>
                <a:latin typeface="Avenir Next Condensed" panose="020B0506020202020204" pitchFamily="34" charset="0"/>
                <a:ea typeface="Hind Vadodara"/>
                <a:cs typeface="Arial" panose="020B0604020202020204" pitchFamily="34" charset="0"/>
                <a:sym typeface="Hind Vadodara"/>
              </a:rPr>
              <a:t>Innovative ways to separate user habits from user needs  </a:t>
            </a:r>
            <a:endParaRPr sz="1800" dirty="0">
              <a:solidFill>
                <a:schemeClr val="accent4"/>
              </a:solidFill>
              <a:latin typeface="Avenir Next Condensed" panose="020B0506020202020204" pitchFamily="34" charset="0"/>
              <a:ea typeface="Hind Vadodara"/>
              <a:cs typeface="Arial" panose="020B0604020202020204" pitchFamily="34" charset="0"/>
              <a:sym typeface="Hind Vadodara"/>
            </a:endParaRPr>
          </a:p>
        </p:txBody>
      </p:sp>
      <p:sp>
        <p:nvSpPr>
          <p:cNvPr id="128" name="page number" hidden="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B770-9125-6F49-8366-CEBF4C02FF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HOW HABITS BECOME DOGMA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ECC047-0D66-834E-A320-4719A736CD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Avoiding the “that’s how we’ve always done it” trap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14B0C-D25C-0444-A04E-6413BFA04C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02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80358-C96C-994D-9ADE-A59A6E2F9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>
                <a:solidFill>
                  <a:schemeClr val="accent3"/>
                </a:solidFill>
              </a:rPr>
              <a:pPr lvl="0"/>
              <a:t>10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7287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551DE-4268-714A-86D5-26921C5AE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WORKAROUNDS &amp; TRADITIONS</a:t>
            </a:r>
          </a:p>
        </p:txBody>
      </p:sp>
      <p:sp>
        <p:nvSpPr>
          <p:cNvPr id="22" name="background color" descr="background color" title="background color">
            <a:extLst>
              <a:ext uri="{FF2B5EF4-FFF2-40B4-BE49-F238E27FC236}">
                <a16:creationId xmlns:a16="http://schemas.microsoft.com/office/drawing/2014/main" id="{8AE7687E-F400-004D-A71C-1C4ED72D45C4}"/>
              </a:ext>
            </a:extLst>
          </p:cNvPr>
          <p:cNvSpPr/>
          <p:nvPr/>
        </p:nvSpPr>
        <p:spPr>
          <a:xfrm>
            <a:off x="1318091" y="1906642"/>
            <a:ext cx="2943138" cy="1090505"/>
          </a:xfrm>
          <a:custGeom>
            <a:avLst/>
            <a:gdLst/>
            <a:ahLst/>
            <a:cxnLst/>
            <a:rect l="l" t="t" r="r" b="b"/>
            <a:pathLst>
              <a:path w="45600" h="24700" extrusionOk="0">
                <a:moveTo>
                  <a:pt x="1358" y="0"/>
                </a:moveTo>
                <a:lnTo>
                  <a:pt x="5429" y="0"/>
                </a:lnTo>
                <a:lnTo>
                  <a:pt x="43700" y="1900"/>
                </a:lnTo>
                <a:lnTo>
                  <a:pt x="45600" y="24700"/>
                </a:lnTo>
                <a:lnTo>
                  <a:pt x="0" y="24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2F5AB7F-FEBA-304F-873D-E43BEB62BAAE}"/>
              </a:ext>
            </a:extLst>
          </p:cNvPr>
          <p:cNvSpPr txBox="1"/>
          <p:nvPr/>
        </p:nvSpPr>
        <p:spPr>
          <a:xfrm>
            <a:off x="1581327" y="2023212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  <a:latin typeface="Jockey One" panose="02000506000000020004" pitchFamily="2" charset="0"/>
              </a:rPr>
              <a:t>WORKAROUNDS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52DB66-2ABE-EE4C-84F6-BB8E3518DB12}"/>
              </a:ext>
            </a:extLst>
          </p:cNvPr>
          <p:cNvSpPr txBox="1"/>
          <p:nvPr/>
        </p:nvSpPr>
        <p:spPr>
          <a:xfrm>
            <a:off x="1581326" y="2320042"/>
            <a:ext cx="237137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olidFill>
                  <a:schemeClr val="accent3"/>
                </a:solidFill>
                <a:sym typeface="Hind Vadodara"/>
              </a:rPr>
              <a:t>Solve the immediate problem without removing the obstacle</a:t>
            </a:r>
          </a:p>
        </p:txBody>
      </p:sp>
      <p:sp>
        <p:nvSpPr>
          <p:cNvPr id="23" name="line" descr="connector line" title="line">
            <a:extLst>
              <a:ext uri="{FF2B5EF4-FFF2-40B4-BE49-F238E27FC236}">
                <a16:creationId xmlns:a16="http://schemas.microsoft.com/office/drawing/2014/main" id="{2609903C-D7AB-DF48-B4EC-CC0C45CB2925}"/>
              </a:ext>
            </a:extLst>
          </p:cNvPr>
          <p:cNvSpPr/>
          <p:nvPr/>
        </p:nvSpPr>
        <p:spPr>
          <a:xfrm>
            <a:off x="3199777" y="1099275"/>
            <a:ext cx="1682603" cy="705700"/>
          </a:xfrm>
          <a:custGeom>
            <a:avLst/>
            <a:gdLst/>
            <a:ahLst/>
            <a:cxnLst/>
            <a:rect l="l" t="t" r="r" b="b"/>
            <a:pathLst>
              <a:path w="82785" h="28228" extrusionOk="0">
                <a:moveTo>
                  <a:pt x="0" y="28228"/>
                </a:moveTo>
                <a:lnTo>
                  <a:pt x="20900" y="0"/>
                </a:lnTo>
                <a:lnTo>
                  <a:pt x="82785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8" name="item" descr="number 1" title="number">
            <a:extLst>
              <a:ext uri="{FF2B5EF4-FFF2-40B4-BE49-F238E27FC236}">
                <a16:creationId xmlns:a16="http://schemas.microsoft.com/office/drawing/2014/main" id="{BD391883-58A7-3842-AFFF-FF9BD8990171}"/>
              </a:ext>
            </a:extLst>
          </p:cNvPr>
          <p:cNvGrpSpPr/>
          <p:nvPr/>
        </p:nvGrpSpPr>
        <p:grpSpPr>
          <a:xfrm>
            <a:off x="4844935" y="894111"/>
            <a:ext cx="587100" cy="420700"/>
            <a:chOff x="5143702" y="894111"/>
            <a:chExt cx="587100" cy="420700"/>
          </a:xfrm>
        </p:grpSpPr>
        <p:sp>
          <p:nvSpPr>
            <p:cNvPr id="29" name="background shape">
              <a:extLst>
                <a:ext uri="{FF2B5EF4-FFF2-40B4-BE49-F238E27FC236}">
                  <a16:creationId xmlns:a16="http://schemas.microsoft.com/office/drawing/2014/main" id="{35B44D27-B2D5-E042-B2F7-6DEC910BFC26}"/>
                </a:ext>
              </a:extLst>
            </p:cNvPr>
            <p:cNvSpPr/>
            <p:nvPr/>
          </p:nvSpPr>
          <p:spPr>
            <a:xfrm>
              <a:off x="5371177" y="894111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30" name="number">
              <a:extLst>
                <a:ext uri="{FF2B5EF4-FFF2-40B4-BE49-F238E27FC236}">
                  <a16:creationId xmlns:a16="http://schemas.microsoft.com/office/drawing/2014/main" id="{57B1B63C-7F65-6840-BAD1-E7E41301829E}"/>
                </a:ext>
              </a:extLst>
            </p:cNvPr>
            <p:cNvSpPr txBox="1"/>
            <p:nvPr/>
          </p:nvSpPr>
          <p:spPr>
            <a:xfrm>
              <a:off x="5143702" y="1023029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01</a:t>
              </a:r>
              <a:endParaRPr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420F797-BAA5-9F41-BA7E-552903E40D1C}"/>
              </a:ext>
            </a:extLst>
          </p:cNvPr>
          <p:cNvSpPr txBox="1"/>
          <p:nvPr/>
        </p:nvSpPr>
        <p:spPr>
          <a:xfrm>
            <a:off x="5533132" y="804908"/>
            <a:ext cx="34428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PROMPTED BY SYSTEM LIMITATIONS </a:t>
            </a:r>
          </a:p>
          <a:p>
            <a:endParaRPr lang="en-US" sz="2000" dirty="0">
              <a:solidFill>
                <a:schemeClr val="accent1"/>
              </a:solidFill>
              <a:latin typeface="Jockey One" panose="0200050600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777119-AD21-4F46-94CB-96143392EE55}"/>
              </a:ext>
            </a:extLst>
          </p:cNvPr>
          <p:cNvSpPr txBox="1"/>
          <p:nvPr/>
        </p:nvSpPr>
        <p:spPr>
          <a:xfrm>
            <a:off x="5533132" y="1152538"/>
            <a:ext cx="344281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Misunderstood user needs, long turnaround times, and technical constraints made workarounds necessary</a:t>
            </a:r>
          </a:p>
        </p:txBody>
      </p:sp>
      <p:sp>
        <p:nvSpPr>
          <p:cNvPr id="24" name="line" descr="connector line" title="line">
            <a:extLst>
              <a:ext uri="{FF2B5EF4-FFF2-40B4-BE49-F238E27FC236}">
                <a16:creationId xmlns:a16="http://schemas.microsoft.com/office/drawing/2014/main" id="{53999B82-9D12-DB42-8C6F-4A927A73D6EA}"/>
              </a:ext>
            </a:extLst>
          </p:cNvPr>
          <p:cNvSpPr/>
          <p:nvPr/>
        </p:nvSpPr>
        <p:spPr>
          <a:xfrm>
            <a:off x="4259388" y="2505682"/>
            <a:ext cx="686669" cy="45719"/>
          </a:xfrm>
          <a:custGeom>
            <a:avLst/>
            <a:gdLst/>
            <a:ahLst/>
            <a:cxnLst/>
            <a:rect l="l" t="t" r="r" b="b"/>
            <a:pathLst>
              <a:path w="25786" h="1900" extrusionOk="0">
                <a:moveTo>
                  <a:pt x="0" y="0"/>
                </a:moveTo>
                <a:lnTo>
                  <a:pt x="25786" y="19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1" name="item" descr="number 2" title="number">
            <a:extLst>
              <a:ext uri="{FF2B5EF4-FFF2-40B4-BE49-F238E27FC236}">
                <a16:creationId xmlns:a16="http://schemas.microsoft.com/office/drawing/2014/main" id="{50DD8D2A-1E26-D349-84E2-4D5D6FA5F473}"/>
              </a:ext>
            </a:extLst>
          </p:cNvPr>
          <p:cNvGrpSpPr/>
          <p:nvPr/>
        </p:nvGrpSpPr>
        <p:grpSpPr>
          <a:xfrm>
            <a:off x="4806283" y="2295698"/>
            <a:ext cx="587100" cy="420700"/>
            <a:chOff x="5105050" y="2295698"/>
            <a:chExt cx="587100" cy="420700"/>
          </a:xfrm>
        </p:grpSpPr>
        <p:sp>
          <p:nvSpPr>
            <p:cNvPr id="32" name="background shape" descr="number 2" title="number">
              <a:extLst>
                <a:ext uri="{FF2B5EF4-FFF2-40B4-BE49-F238E27FC236}">
                  <a16:creationId xmlns:a16="http://schemas.microsoft.com/office/drawing/2014/main" id="{09419365-4039-8442-BEBF-BD62349AA52D}"/>
                </a:ext>
              </a:extLst>
            </p:cNvPr>
            <p:cNvSpPr/>
            <p:nvPr/>
          </p:nvSpPr>
          <p:spPr>
            <a:xfrm>
              <a:off x="5332525" y="2295698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33" name="number">
              <a:extLst>
                <a:ext uri="{FF2B5EF4-FFF2-40B4-BE49-F238E27FC236}">
                  <a16:creationId xmlns:a16="http://schemas.microsoft.com/office/drawing/2014/main" id="{175EE6F9-4D63-3D46-98F5-600A0F0DE8A7}"/>
                </a:ext>
              </a:extLst>
            </p:cNvPr>
            <p:cNvSpPr txBox="1"/>
            <p:nvPr/>
          </p:nvSpPr>
          <p:spPr>
            <a:xfrm>
              <a:off x="5105050" y="2424616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02</a:t>
              </a:r>
              <a:endParaRPr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912C931-31A0-7444-A0A7-13ACA5CF7C7A}"/>
              </a:ext>
            </a:extLst>
          </p:cNvPr>
          <p:cNvSpPr txBox="1"/>
          <p:nvPr/>
        </p:nvSpPr>
        <p:spPr>
          <a:xfrm>
            <a:off x="5533133" y="2171178"/>
            <a:ext cx="2804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DRIVEN  BY INSTITUTIONAL KNOWLEDGE SILOS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ECAC56-AF80-BE4A-860B-1B81445082D1}"/>
              </a:ext>
            </a:extLst>
          </p:cNvPr>
          <p:cNvSpPr txBox="1"/>
          <p:nvPr/>
        </p:nvSpPr>
        <p:spPr>
          <a:xfrm>
            <a:off x="5533132" y="2826618"/>
            <a:ext cx="295608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As long as it gets done, the challenges are not shared across the organization </a:t>
            </a:r>
          </a:p>
        </p:txBody>
      </p:sp>
      <p:sp>
        <p:nvSpPr>
          <p:cNvPr id="25" name="line" descr="connector line" title="line">
            <a:extLst>
              <a:ext uri="{FF2B5EF4-FFF2-40B4-BE49-F238E27FC236}">
                <a16:creationId xmlns:a16="http://schemas.microsoft.com/office/drawing/2014/main" id="{75364ED1-969C-7E41-851B-87849B1FC957}"/>
              </a:ext>
            </a:extLst>
          </p:cNvPr>
          <p:cNvSpPr/>
          <p:nvPr/>
        </p:nvSpPr>
        <p:spPr>
          <a:xfrm>
            <a:off x="3153130" y="3088148"/>
            <a:ext cx="1792927" cy="1140000"/>
          </a:xfrm>
          <a:custGeom>
            <a:avLst/>
            <a:gdLst/>
            <a:ahLst/>
            <a:cxnLst/>
            <a:rect l="l" t="t" r="r" b="b"/>
            <a:pathLst>
              <a:path w="88213" h="45600" extrusionOk="0">
                <a:moveTo>
                  <a:pt x="0" y="0"/>
                </a:moveTo>
                <a:lnTo>
                  <a:pt x="46413" y="45600"/>
                </a:lnTo>
                <a:lnTo>
                  <a:pt x="88213" y="3881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4" name="item" descr="number 3" title="number">
            <a:extLst>
              <a:ext uri="{FF2B5EF4-FFF2-40B4-BE49-F238E27FC236}">
                <a16:creationId xmlns:a16="http://schemas.microsoft.com/office/drawing/2014/main" id="{096643FB-462C-C742-B7D8-C53F54F54BF0}"/>
              </a:ext>
            </a:extLst>
          </p:cNvPr>
          <p:cNvGrpSpPr/>
          <p:nvPr/>
        </p:nvGrpSpPr>
        <p:grpSpPr>
          <a:xfrm>
            <a:off x="4882483" y="3772070"/>
            <a:ext cx="593886" cy="420700"/>
            <a:chOff x="5181250" y="3772070"/>
            <a:chExt cx="593886" cy="420700"/>
          </a:xfrm>
        </p:grpSpPr>
        <p:sp>
          <p:nvSpPr>
            <p:cNvPr id="35" name="background shape">
              <a:extLst>
                <a:ext uri="{FF2B5EF4-FFF2-40B4-BE49-F238E27FC236}">
                  <a16:creationId xmlns:a16="http://schemas.microsoft.com/office/drawing/2014/main" id="{235F6F15-62F8-8E41-9ED4-43D95D02F816}"/>
                </a:ext>
              </a:extLst>
            </p:cNvPr>
            <p:cNvSpPr/>
            <p:nvPr/>
          </p:nvSpPr>
          <p:spPr>
            <a:xfrm flipH="1">
              <a:off x="5415511" y="3772070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36" name="number">
              <a:extLst>
                <a:ext uri="{FF2B5EF4-FFF2-40B4-BE49-F238E27FC236}">
                  <a16:creationId xmlns:a16="http://schemas.microsoft.com/office/drawing/2014/main" id="{CF5D9B65-B9C1-0740-B45A-02FFC20E3C33}"/>
                </a:ext>
              </a:extLst>
            </p:cNvPr>
            <p:cNvSpPr txBox="1"/>
            <p:nvPr/>
          </p:nvSpPr>
          <p:spPr>
            <a:xfrm>
              <a:off x="5181250" y="3900988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03</a:t>
              </a:r>
              <a:endParaRPr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B6C7962-B4D2-EC46-AC1F-80E6F4CBB8F9}"/>
              </a:ext>
            </a:extLst>
          </p:cNvPr>
          <p:cNvSpPr txBox="1"/>
          <p:nvPr/>
        </p:nvSpPr>
        <p:spPr>
          <a:xfrm>
            <a:off x="5522972" y="3660222"/>
            <a:ext cx="33584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CONTINUES THROUGH TRAINING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16A662-DBB9-9841-9708-9283BED62F8C}"/>
              </a:ext>
            </a:extLst>
          </p:cNvPr>
          <p:cNvSpPr txBox="1"/>
          <p:nvPr/>
        </p:nvSpPr>
        <p:spPr>
          <a:xfrm>
            <a:off x="5522972" y="4007852"/>
            <a:ext cx="2956085" cy="827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Antiquated processes are passed down to new employees who don’t understand their origin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878166-5175-5641-A581-3881ACD8A1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776147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D63D54E-1D10-2747-AA4C-498D4AC742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1: printing addresses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7A15069-6CED-C746-93FF-5BF3D3574603}"/>
              </a:ext>
            </a:extLst>
          </p:cNvPr>
          <p:cNvSpPr txBox="1">
            <a:spLocks/>
          </p:cNvSpPr>
          <p:nvPr/>
        </p:nvSpPr>
        <p:spPr>
          <a:xfrm>
            <a:off x="305434" y="527685"/>
            <a:ext cx="3971925" cy="355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chemeClr val="accent3"/>
                </a:solidFill>
                <a:latin typeface="Jockey One" panose="02000506000000020004" pitchFamily="2" charset="0"/>
              </a:rPr>
              <a:t>REQUIREMENT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9AC2372-B427-0A4D-8C0C-8D6562C2E710}"/>
              </a:ext>
            </a:extLst>
          </p:cNvPr>
          <p:cNvSpPr txBox="1">
            <a:spLocks/>
          </p:cNvSpPr>
          <p:nvPr/>
        </p:nvSpPr>
        <p:spPr>
          <a:xfrm>
            <a:off x="325756" y="984884"/>
            <a:ext cx="2779584" cy="5391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Avenir Next Condensed Medium" panose="020B0506020202020204" pitchFamily="34" charset="0"/>
              </a:rPr>
              <a:t>System needs to integrate with label makers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8FFE06-EC73-AE42-BF44-FF7EA08393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13" name="image" descr="cartoon image of envelope" title="envelope">
            <a:extLst>
              <a:ext uri="{FF2B5EF4-FFF2-40B4-BE49-F238E27FC236}">
                <a16:creationId xmlns:a16="http://schemas.microsoft.com/office/drawing/2014/main" id="{8A22BA67-5E55-704A-ACFD-F86D351B3CE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38499" y="2316875"/>
            <a:ext cx="3385161" cy="197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age" descr="cartoon image of label maker" title="label maker">
            <a:extLst>
              <a:ext uri="{FF2B5EF4-FFF2-40B4-BE49-F238E27FC236}">
                <a16:creationId xmlns:a16="http://schemas.microsoft.com/office/drawing/2014/main" id="{DD58F03A-43A7-D049-B0C1-20A0421A4D8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834293" y="1483625"/>
            <a:ext cx="3943350" cy="3276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7079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D63D54E-1D10-2747-AA4C-498D4AC742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1: printing addresses continued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7A15069-6CED-C746-93FF-5BF3D3574603}"/>
              </a:ext>
            </a:extLst>
          </p:cNvPr>
          <p:cNvSpPr txBox="1">
            <a:spLocks/>
          </p:cNvSpPr>
          <p:nvPr/>
        </p:nvSpPr>
        <p:spPr>
          <a:xfrm>
            <a:off x="305434" y="527685"/>
            <a:ext cx="3971925" cy="355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chemeClr val="accent3"/>
                </a:solidFill>
                <a:latin typeface="Jockey One" panose="02000506000000020004" pitchFamily="2" charset="0"/>
              </a:rPr>
              <a:t>REALLY…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9AC2372-B427-0A4D-8C0C-8D6562C2E710}"/>
              </a:ext>
            </a:extLst>
          </p:cNvPr>
          <p:cNvSpPr txBox="1">
            <a:spLocks/>
          </p:cNvSpPr>
          <p:nvPr/>
        </p:nvSpPr>
        <p:spPr>
          <a:xfrm>
            <a:off x="325756" y="984884"/>
            <a:ext cx="2779584" cy="5391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Avenir Next Condensed Medium" panose="020B0506020202020204" pitchFamily="34" charset="0"/>
              </a:rPr>
              <a:t>Able to mail documents to petitioners</a:t>
            </a:r>
          </a:p>
        </p:txBody>
      </p:sp>
      <p:pic>
        <p:nvPicPr>
          <p:cNvPr id="10" name="image" descr="cartoon image of envelope" title="envelope">
            <a:extLst>
              <a:ext uri="{FF2B5EF4-FFF2-40B4-BE49-F238E27FC236}">
                <a16:creationId xmlns:a16="http://schemas.microsoft.com/office/drawing/2014/main" id="{ECB19CA4-C589-5443-8331-27D64EDE7F0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38499" y="2316875"/>
            <a:ext cx="3385161" cy="197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" descr="cartoon image of mailbox" title="mailbox">
            <a:extLst>
              <a:ext uri="{FF2B5EF4-FFF2-40B4-BE49-F238E27FC236}">
                <a16:creationId xmlns:a16="http://schemas.microsoft.com/office/drawing/2014/main" id="{4FDA08B9-711F-A54C-A4D9-FBBC0A9D78B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544868" y="625525"/>
            <a:ext cx="2628900" cy="41243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8FFE06-EC73-AE42-BF44-FF7EA08393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62399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D63D54E-1D10-2747-AA4C-498D4AC742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2: assigning case numbers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7A15069-6CED-C746-93FF-5BF3D3574603}"/>
              </a:ext>
            </a:extLst>
          </p:cNvPr>
          <p:cNvSpPr txBox="1">
            <a:spLocks/>
          </p:cNvSpPr>
          <p:nvPr/>
        </p:nvSpPr>
        <p:spPr>
          <a:xfrm>
            <a:off x="305434" y="527685"/>
            <a:ext cx="3971925" cy="355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chemeClr val="accent3"/>
                </a:solidFill>
                <a:latin typeface="Jockey One" panose="02000506000000020004" pitchFamily="2" charset="0"/>
              </a:rPr>
              <a:t>REQUIREMENT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9AC2372-B427-0A4D-8C0C-8D6562C2E710}"/>
              </a:ext>
            </a:extLst>
          </p:cNvPr>
          <p:cNvSpPr txBox="1">
            <a:spLocks/>
          </p:cNvSpPr>
          <p:nvPr/>
        </p:nvSpPr>
        <p:spPr>
          <a:xfrm>
            <a:off x="325755" y="984884"/>
            <a:ext cx="3051187" cy="5391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Avenir Next Condensed Medium" panose="020B0506020202020204" pitchFamily="34" charset="0"/>
              </a:rPr>
              <a:t>Assign online petitions case numbers based on pre-numbered folders </a:t>
            </a:r>
          </a:p>
        </p:txBody>
      </p:sp>
      <p:pic>
        <p:nvPicPr>
          <p:cNvPr id="10" name="image" descr="cartoon image of laptop with case number 1002 on its screen" title="laptop">
            <a:extLst>
              <a:ext uri="{FF2B5EF4-FFF2-40B4-BE49-F238E27FC236}">
                <a16:creationId xmlns:a16="http://schemas.microsoft.com/office/drawing/2014/main" id="{89862181-4081-B947-AEBF-C1C193B8B91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6750" y="928738"/>
            <a:ext cx="3810000" cy="385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" descr="cartoon image of two file folders with case numbers 1001 and 1002 printed on them" title="file folders">
            <a:extLst>
              <a:ext uri="{FF2B5EF4-FFF2-40B4-BE49-F238E27FC236}">
                <a16:creationId xmlns:a16="http://schemas.microsoft.com/office/drawing/2014/main" id="{8EC6ED18-7259-264E-8DC3-D2D1331830B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3863" y="1786050"/>
            <a:ext cx="2608325" cy="32811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8FFE06-EC73-AE42-BF44-FF7EA08393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06754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D63D54E-1D10-2747-AA4C-498D4AC742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2: assigning case numbers continued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7A15069-6CED-C746-93FF-5BF3D3574603}"/>
              </a:ext>
            </a:extLst>
          </p:cNvPr>
          <p:cNvSpPr txBox="1">
            <a:spLocks/>
          </p:cNvSpPr>
          <p:nvPr/>
        </p:nvSpPr>
        <p:spPr>
          <a:xfrm>
            <a:off x="305434" y="527685"/>
            <a:ext cx="3971925" cy="355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chemeClr val="accent3"/>
                </a:solidFill>
                <a:latin typeface="Jockey One" panose="02000506000000020004" pitchFamily="2" charset="0"/>
              </a:rPr>
              <a:t>REALLY…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9AC2372-B427-0A4D-8C0C-8D6562C2E710}"/>
              </a:ext>
            </a:extLst>
          </p:cNvPr>
          <p:cNvSpPr txBox="1">
            <a:spLocks/>
          </p:cNvSpPr>
          <p:nvPr/>
        </p:nvSpPr>
        <p:spPr>
          <a:xfrm>
            <a:off x="325755" y="984884"/>
            <a:ext cx="3051187" cy="5391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Avenir Next Condensed Medium" panose="020B0506020202020204" pitchFamily="34" charset="0"/>
              </a:rPr>
              <a:t>Assign sequential case #s from both online and paper petitions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8FFE06-EC73-AE42-BF44-FF7EA08393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12" name="image" descr="cartoon image of stack of paper with case number 1001 written on the top" title="stack of paper">
            <a:extLst>
              <a:ext uri="{FF2B5EF4-FFF2-40B4-BE49-F238E27FC236}">
                <a16:creationId xmlns:a16="http://schemas.microsoft.com/office/drawing/2014/main" id="{CF7099D2-335C-7542-9D18-7FFA7A3F33A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575" y="2252834"/>
            <a:ext cx="3980866" cy="2717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age" descr="cartoon image of laptop with case number 1002 on its screen" title="laptop">
            <a:extLst>
              <a:ext uri="{FF2B5EF4-FFF2-40B4-BE49-F238E27FC236}">
                <a16:creationId xmlns:a16="http://schemas.microsoft.com/office/drawing/2014/main" id="{98E40A05-8A69-5241-9CA0-73FF5F91A5D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6750" y="928738"/>
            <a:ext cx="3810000" cy="3857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72521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29331-7F06-394B-9E69-82914FCF48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80" y="3458424"/>
            <a:ext cx="3500593" cy="1344963"/>
          </a:xfrm>
        </p:spPr>
        <p:txBody>
          <a:bodyPr/>
          <a:lstStyle/>
          <a:p>
            <a:r>
              <a:rPr lang="en-US" dirty="0"/>
              <a:t>OUR JOB AS </a:t>
            </a:r>
            <a:br>
              <a:rPr lang="en-US" dirty="0"/>
            </a:br>
            <a:r>
              <a:rPr lang="en-US" dirty="0"/>
              <a:t>RESEARCHERS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048F9A5-80FB-314E-B4C0-CF02EA815DF7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3232084" y="931479"/>
            <a:ext cx="5772164" cy="2273448"/>
          </a:xfrm>
        </p:spPr>
        <p:txBody>
          <a:bodyPr/>
          <a:lstStyle/>
          <a:p>
            <a:r>
              <a:rPr lang="en-US" sz="4000" dirty="0">
                <a:solidFill>
                  <a:schemeClr val="accent3"/>
                </a:solidFill>
                <a:latin typeface="Avenir Next Condensed" panose="020B0506020202020204" pitchFamily="34" charset="0"/>
                <a:ea typeface="Hind Vadodara"/>
                <a:cs typeface="Hind Vadodara"/>
                <a:sym typeface="Hind Vadodara"/>
              </a:rPr>
              <a:t>Uncover the REAL problem and see where we can remove artificial constraints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ACEC1-9377-404C-8E48-9F20CA756B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3"/>
                </a:solidFill>
              </a:rPr>
              <a:t>16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273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B770-9125-6F49-8366-CEBF4C02FF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BARRIERS TO CHANGE AT USTC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ECC047-0D66-834E-A320-4719A736CD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we have here is a failure to communicate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14B0C-D25C-0444-A04E-6413BFA04C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80358-C96C-994D-9ADE-A59A6E2F9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>
                <a:solidFill>
                  <a:schemeClr val="accent3"/>
                </a:solidFill>
              </a:rPr>
              <a:pPr lvl="0"/>
              <a:t>17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05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565924-1369-E54F-8068-654F8D5BAE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JARGON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DE7F4FB-6CBE-8145-ACD3-C8633B1020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Language originating from antiquated process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A6E1B8-91AE-2C48-8A10-ACDF0FF3AC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3"/>
                </a:solidFill>
              </a:rPr>
              <a:t>18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8205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785A2-62F9-FD4A-A11F-FD350C89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WHAT’S A CALENDAR?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899D33-3220-124F-926D-8E5E0DD3ADCC}"/>
              </a:ext>
            </a:extLst>
          </p:cNvPr>
          <p:cNvSpPr txBox="1"/>
          <p:nvPr/>
        </p:nvSpPr>
        <p:spPr>
          <a:xfrm>
            <a:off x="1635760" y="396240"/>
            <a:ext cx="6768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To Court users, Calendar was a </a:t>
            </a:r>
            <a:r>
              <a:rPr lang="en-US" sz="1800" dirty="0">
                <a:solidFill>
                  <a:schemeClr val="accent1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process</a:t>
            </a: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 where they’d print out dozens of reports and manually determine where to have trial sessions based on complex criteria.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79EB42-8D25-F147-ADE6-67E1A617E529}"/>
              </a:ext>
            </a:extLst>
          </p:cNvPr>
          <p:cNvSpPr txBox="1"/>
          <p:nvPr/>
        </p:nvSpPr>
        <p:spPr>
          <a:xfrm>
            <a:off x="1841072" y="1461921"/>
            <a:ext cx="16155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US</a:t>
            </a:r>
          </a:p>
          <a:p>
            <a:endParaRPr lang="en-US" sz="2000" dirty="0">
              <a:solidFill>
                <a:schemeClr val="accent2"/>
              </a:solidFill>
              <a:latin typeface="Jockey One" panose="02000506000000020004" pitchFamily="2" charset="0"/>
            </a:endParaRPr>
          </a:p>
        </p:txBody>
      </p:sp>
      <p:pic>
        <p:nvPicPr>
          <p:cNvPr id="8" name="Picture 2" descr="cartoon image of a calendar with dates marked out" title="calendar">
            <a:extLst>
              <a:ext uri="{FF2B5EF4-FFF2-40B4-BE49-F238E27FC236}">
                <a16:creationId xmlns:a16="http://schemas.microsoft.com/office/drawing/2014/main" id="{9D8EE33D-3602-D243-AF47-66D8E21EB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96377" y="1916021"/>
            <a:ext cx="2784854" cy="2402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372C18-314D-7546-BB5E-AD13D71E17BF}"/>
              </a:ext>
            </a:extLst>
          </p:cNvPr>
          <p:cNvSpPr txBox="1"/>
          <p:nvPr/>
        </p:nvSpPr>
        <p:spPr>
          <a:xfrm>
            <a:off x="6245928" y="1461921"/>
            <a:ext cx="16155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COURT USERS</a:t>
            </a:r>
          </a:p>
          <a:p>
            <a:endParaRPr lang="en-US" sz="2000" dirty="0">
              <a:solidFill>
                <a:schemeClr val="bg1"/>
              </a:solidFill>
              <a:latin typeface="Jockey One" panose="02000506000000020004" pitchFamily="2" charset="0"/>
            </a:endParaRPr>
          </a:p>
        </p:txBody>
      </p:sp>
      <p:pic>
        <p:nvPicPr>
          <p:cNvPr id="13" name="image" descr="screenshot of example report containing tabular data that court printed out to create their calendar" title="screenshot of report">
            <a:extLst>
              <a:ext uri="{FF2B5EF4-FFF2-40B4-BE49-F238E27FC236}">
                <a16:creationId xmlns:a16="http://schemas.microsoft.com/office/drawing/2014/main" id="{1D8929E0-8F9B-744C-93AF-E94260A53BA9}"/>
              </a:ext>
            </a:extLst>
          </p:cNvPr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0593" y="2066022"/>
            <a:ext cx="3957482" cy="206766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3F593E-48E1-3D4A-AA55-8F3735AFEE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83364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DD5D-9D7C-2644-A9DE-B84E5BF3E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  <p:sp>
        <p:nvSpPr>
          <p:cNvPr id="6" name="name">
            <a:extLst>
              <a:ext uri="{FF2B5EF4-FFF2-40B4-BE49-F238E27FC236}">
                <a16:creationId xmlns:a16="http://schemas.microsoft.com/office/drawing/2014/main" id="{932A6B2A-E715-CE40-BD6C-6858D093C796}"/>
              </a:ext>
            </a:extLst>
          </p:cNvPr>
          <p:cNvSpPr txBox="1"/>
          <p:nvPr/>
        </p:nvSpPr>
        <p:spPr>
          <a:xfrm>
            <a:off x="1954952" y="2924863"/>
            <a:ext cx="1749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NATALIE KURZ</a:t>
            </a:r>
          </a:p>
        </p:txBody>
      </p:sp>
      <p:sp>
        <p:nvSpPr>
          <p:cNvPr id="8" name="job title">
            <a:extLst>
              <a:ext uri="{FF2B5EF4-FFF2-40B4-BE49-F238E27FC236}">
                <a16:creationId xmlns:a16="http://schemas.microsoft.com/office/drawing/2014/main" id="{D9D6D7B7-1D6B-1E41-A5AD-A649D6AE6A37}"/>
              </a:ext>
            </a:extLst>
          </p:cNvPr>
          <p:cNvSpPr txBox="1"/>
          <p:nvPr/>
        </p:nvSpPr>
        <p:spPr>
          <a:xfrm>
            <a:off x="2160275" y="3294195"/>
            <a:ext cx="13384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1600"/>
              </a:spcAft>
            </a:pPr>
            <a:r>
              <a:rPr lang="en-US" sz="12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"/>
                <a:cs typeface="Hind Vadodara"/>
                <a:sym typeface="Hind Vadodara"/>
              </a:rPr>
              <a:t>UX designer</a:t>
            </a:r>
          </a:p>
        </p:txBody>
      </p:sp>
      <p:pic>
        <p:nvPicPr>
          <p:cNvPr id="3" name="image" descr="headshot of Natalie Kurz" title="headshot">
            <a:extLst>
              <a:ext uri="{FF2B5EF4-FFF2-40B4-BE49-F238E27FC236}">
                <a16:creationId xmlns:a16="http://schemas.microsoft.com/office/drawing/2014/main" id="{0387D858-CB0C-8343-BE5F-C8C008672E23}"/>
              </a:ext>
            </a:extLst>
          </p:cNvPr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54952" y="867483"/>
            <a:ext cx="1749116" cy="1924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" descr="headshot of Kristen Lohman" title="headshot">
            <a:extLst>
              <a:ext uri="{FF2B5EF4-FFF2-40B4-BE49-F238E27FC236}">
                <a16:creationId xmlns:a16="http://schemas.microsoft.com/office/drawing/2014/main" id="{FDAB3CCD-EDDD-1942-8DA5-C6FCC8FAC7A8}"/>
              </a:ext>
            </a:extLst>
          </p:cNvPr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61" r="4570"/>
          <a:stretch/>
        </p:blipFill>
        <p:spPr>
          <a:xfrm>
            <a:off x="4256710" y="2184741"/>
            <a:ext cx="1749116" cy="192485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name">
            <a:extLst>
              <a:ext uri="{FF2B5EF4-FFF2-40B4-BE49-F238E27FC236}">
                <a16:creationId xmlns:a16="http://schemas.microsoft.com/office/drawing/2014/main" id="{756185D7-6585-744F-8C0A-0DAEE3C911B3}"/>
              </a:ext>
            </a:extLst>
          </p:cNvPr>
          <p:cNvSpPr txBox="1"/>
          <p:nvPr/>
        </p:nvSpPr>
        <p:spPr>
          <a:xfrm>
            <a:off x="4177197" y="1478938"/>
            <a:ext cx="1905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KRISTEN LOHMAN</a:t>
            </a:r>
          </a:p>
        </p:txBody>
      </p:sp>
      <p:sp>
        <p:nvSpPr>
          <p:cNvPr id="12" name="job title">
            <a:extLst>
              <a:ext uri="{FF2B5EF4-FFF2-40B4-BE49-F238E27FC236}">
                <a16:creationId xmlns:a16="http://schemas.microsoft.com/office/drawing/2014/main" id="{34212728-888F-5E47-915E-33CECD081F80}"/>
              </a:ext>
            </a:extLst>
          </p:cNvPr>
          <p:cNvSpPr txBox="1"/>
          <p:nvPr/>
        </p:nvSpPr>
        <p:spPr>
          <a:xfrm>
            <a:off x="4462033" y="1848270"/>
            <a:ext cx="13384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1600"/>
              </a:spcAft>
            </a:pPr>
            <a:r>
              <a:rPr lang="en-US" sz="12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"/>
                <a:cs typeface="Hind Vadodara"/>
                <a:sym typeface="Hind Vadodara"/>
              </a:rPr>
              <a:t>UX designer</a:t>
            </a:r>
          </a:p>
        </p:txBody>
      </p:sp>
      <p:pic>
        <p:nvPicPr>
          <p:cNvPr id="5" name="image" descr="headshot of Jessica Marine" title="headshot ">
            <a:extLst>
              <a:ext uri="{FF2B5EF4-FFF2-40B4-BE49-F238E27FC236}">
                <a16:creationId xmlns:a16="http://schemas.microsoft.com/office/drawing/2014/main" id="{525B5AB6-12E9-764F-868F-012527CBA06A}"/>
              </a:ext>
            </a:extLst>
          </p:cNvPr>
          <p:cNvPicPr preferRelativeResize="0"/>
          <p:nvPr/>
        </p:nvPicPr>
        <p:blipFill rotWithShape="1"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61" r="4570"/>
          <a:stretch/>
        </p:blipFill>
        <p:spPr>
          <a:xfrm>
            <a:off x="6611702" y="992708"/>
            <a:ext cx="1749117" cy="192486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name">
            <a:extLst>
              <a:ext uri="{FF2B5EF4-FFF2-40B4-BE49-F238E27FC236}">
                <a16:creationId xmlns:a16="http://schemas.microsoft.com/office/drawing/2014/main" id="{AD66BE98-4718-E140-95CD-9CB9476C67CE}"/>
              </a:ext>
            </a:extLst>
          </p:cNvPr>
          <p:cNvSpPr txBox="1"/>
          <p:nvPr/>
        </p:nvSpPr>
        <p:spPr>
          <a:xfrm>
            <a:off x="6611702" y="2962024"/>
            <a:ext cx="1749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JESSICA MARINE</a:t>
            </a:r>
          </a:p>
        </p:txBody>
      </p:sp>
      <p:sp>
        <p:nvSpPr>
          <p:cNvPr id="10" name="job title">
            <a:extLst>
              <a:ext uri="{FF2B5EF4-FFF2-40B4-BE49-F238E27FC236}">
                <a16:creationId xmlns:a16="http://schemas.microsoft.com/office/drawing/2014/main" id="{A5F54252-E653-C04D-9AC8-6F6F0E0A59EF}"/>
              </a:ext>
            </a:extLst>
          </p:cNvPr>
          <p:cNvSpPr txBox="1"/>
          <p:nvPr/>
        </p:nvSpPr>
        <p:spPr>
          <a:xfrm>
            <a:off x="6817025" y="3331356"/>
            <a:ext cx="13384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1600"/>
              </a:spcAft>
            </a:pPr>
            <a:r>
              <a:rPr lang="en-US" sz="12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"/>
                <a:cs typeface="Hind Vadodara"/>
                <a:sym typeface="Hind Vadodara"/>
              </a:rPr>
              <a:t>Product owner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78783B6-6158-1846-8AF1-1A2816D13AA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258521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565924-1369-E54F-8068-654F8D5BAE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SILOS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DE7F4FB-6CBE-8145-ACD3-C8633B1020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Reluctant to share all they know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A6E1B8-91AE-2C48-8A10-ACDF0FF3AC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3"/>
                </a:solidFill>
              </a:rPr>
              <a:t>20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307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785A2-62F9-FD4A-A11F-FD350C89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CASE LIFECYCLE PROCESS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D8D236-8B82-E84B-87DF-C2E085772A70}"/>
              </a:ext>
            </a:extLst>
          </p:cNvPr>
          <p:cNvSpPr txBox="1"/>
          <p:nvPr/>
        </p:nvSpPr>
        <p:spPr>
          <a:xfrm>
            <a:off x="1635760" y="396240"/>
            <a:ext cx="6768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Employees were experts at their jobs and super users of the legacy system – but very few people could give you a comprehensive view of the entire process. </a:t>
            </a:r>
          </a:p>
        </p:txBody>
      </p:sp>
      <p:pic>
        <p:nvPicPr>
          <p:cNvPr id="6" name="image" descr="cartoon example of a petition the court would receive" title="petition">
            <a:extLst>
              <a:ext uri="{FF2B5EF4-FFF2-40B4-BE49-F238E27FC236}">
                <a16:creationId xmlns:a16="http://schemas.microsoft.com/office/drawing/2014/main" id="{89A86013-508F-A049-AABC-442AAF0BE344}"/>
              </a:ext>
            </a:extLst>
          </p:cNvPr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43563" y="3011173"/>
            <a:ext cx="1565806" cy="11893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" name="Straight Arrow Connector 31" descr="arrow" title="arrow">
            <a:extLst>
              <a:ext uri="{FF2B5EF4-FFF2-40B4-BE49-F238E27FC236}">
                <a16:creationId xmlns:a16="http://schemas.microsoft.com/office/drawing/2014/main" id="{AFD45B1B-80AA-C041-8DA2-8EFB99E657C7}"/>
              </a:ext>
            </a:extLst>
          </p:cNvPr>
          <p:cNvCxnSpPr/>
          <p:nvPr/>
        </p:nvCxnSpPr>
        <p:spPr>
          <a:xfrm flipV="1">
            <a:off x="2299580" y="2752253"/>
            <a:ext cx="262551" cy="362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artoon laptop next to file folders" title="petitions module">
            <a:extLst>
              <a:ext uri="{FF2B5EF4-FFF2-40B4-BE49-F238E27FC236}">
                <a16:creationId xmlns:a16="http://schemas.microsoft.com/office/drawing/2014/main" id="{48A327CB-B78D-F14B-A46F-D6DE3F098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97530" y="1128334"/>
            <a:ext cx="2058986" cy="1780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 descr="arrow" title="arrow">
            <a:extLst>
              <a:ext uri="{FF2B5EF4-FFF2-40B4-BE49-F238E27FC236}">
                <a16:creationId xmlns:a16="http://schemas.microsoft.com/office/drawing/2014/main" id="{4B9C13D8-DD07-1D40-BE89-F2ACA87F75BB}"/>
              </a:ext>
            </a:extLst>
          </p:cNvPr>
          <p:cNvCxnSpPr>
            <a:cxnSpLocks/>
          </p:cNvCxnSpPr>
          <p:nvPr/>
        </p:nvCxnSpPr>
        <p:spPr>
          <a:xfrm>
            <a:off x="3905172" y="2081507"/>
            <a:ext cx="5323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2052" name="Picture 4" descr="cartoon laptop next to file folders and document" title="docket inbox">
            <a:extLst>
              <a:ext uri="{FF2B5EF4-FFF2-40B4-BE49-F238E27FC236}">
                <a16:creationId xmlns:a16="http://schemas.microsoft.com/office/drawing/2014/main" id="{DCB427E0-F388-D445-BC9C-DF8598F4BE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67218" y="1092367"/>
            <a:ext cx="1901402" cy="1852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Arrow Connector 15" descr="arrow" title="arrow">
            <a:extLst>
              <a:ext uri="{FF2B5EF4-FFF2-40B4-BE49-F238E27FC236}">
                <a16:creationId xmlns:a16="http://schemas.microsoft.com/office/drawing/2014/main" id="{9F7B9D92-C4B8-0E47-8812-C5EA9FF56D49}"/>
              </a:ext>
            </a:extLst>
          </p:cNvPr>
          <p:cNvCxnSpPr>
            <a:stCxn id="2052" idx="3"/>
          </p:cNvCxnSpPr>
          <p:nvPr/>
        </p:nvCxnSpPr>
        <p:spPr>
          <a:xfrm>
            <a:off x="6268620" y="2018765"/>
            <a:ext cx="555146" cy="1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4" name="Picture 16" descr="cartoon laptop next to file folders and gavel" title="chambers">
            <a:extLst>
              <a:ext uri="{FF2B5EF4-FFF2-40B4-BE49-F238E27FC236}">
                <a16:creationId xmlns:a16="http://schemas.microsoft.com/office/drawing/2014/main" id="{6253757F-B915-A745-A0E3-DD7178AE5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23766" y="1161339"/>
            <a:ext cx="1931478" cy="1849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Straight Arrow Connector 22" descr="arrow" title="arrow">
            <a:extLst>
              <a:ext uri="{FF2B5EF4-FFF2-40B4-BE49-F238E27FC236}">
                <a16:creationId xmlns:a16="http://schemas.microsoft.com/office/drawing/2014/main" id="{7347D156-3CF7-194D-9209-2FCEDC3A5C97}"/>
              </a:ext>
            </a:extLst>
          </p:cNvPr>
          <p:cNvCxnSpPr/>
          <p:nvPr/>
        </p:nvCxnSpPr>
        <p:spPr>
          <a:xfrm flipH="1">
            <a:off x="7451002" y="2909197"/>
            <a:ext cx="261979" cy="5492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2" name="Picture 14" descr="cartoon laptop next to calendar and justice scales" title="trial planning">
            <a:extLst>
              <a:ext uri="{FF2B5EF4-FFF2-40B4-BE49-F238E27FC236}">
                <a16:creationId xmlns:a16="http://schemas.microsoft.com/office/drawing/2014/main" id="{8CB6122A-8D94-604A-8004-4D19D2EE1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08825" y="3198914"/>
            <a:ext cx="2004156" cy="1707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Straight Arrow Connector 26" descr="arrow" title="arrow">
            <a:extLst>
              <a:ext uri="{FF2B5EF4-FFF2-40B4-BE49-F238E27FC236}">
                <a16:creationId xmlns:a16="http://schemas.microsoft.com/office/drawing/2014/main" id="{ABB338D9-9F2B-434C-B01A-ED2C138C6F0F}"/>
              </a:ext>
            </a:extLst>
          </p:cNvPr>
          <p:cNvCxnSpPr>
            <a:stCxn id="2060" idx="3"/>
            <a:endCxn id="2062" idx="1"/>
          </p:cNvCxnSpPr>
          <p:nvPr/>
        </p:nvCxnSpPr>
        <p:spPr>
          <a:xfrm>
            <a:off x="5174836" y="4052419"/>
            <a:ext cx="53398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0" name="Picture 12" descr="cartoon laptop next to calendar and justice scales" title="calendar section">
            <a:extLst>
              <a:ext uri="{FF2B5EF4-FFF2-40B4-BE49-F238E27FC236}">
                <a16:creationId xmlns:a16="http://schemas.microsoft.com/office/drawing/2014/main" id="{B43C725C-5D95-FA41-AA49-31C128E23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43358" y="3147300"/>
            <a:ext cx="1931478" cy="1810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Straight Arrow Connector 24" descr="arrow" title="arrow">
            <a:extLst>
              <a:ext uri="{FF2B5EF4-FFF2-40B4-BE49-F238E27FC236}">
                <a16:creationId xmlns:a16="http://schemas.microsoft.com/office/drawing/2014/main" id="{FEA2089F-0031-604C-920F-145E8307A9D3}"/>
              </a:ext>
            </a:extLst>
          </p:cNvPr>
          <p:cNvCxnSpPr>
            <a:cxnSpLocks/>
          </p:cNvCxnSpPr>
          <p:nvPr/>
        </p:nvCxnSpPr>
        <p:spPr>
          <a:xfrm flipH="1">
            <a:off x="4788684" y="2909197"/>
            <a:ext cx="389899" cy="51279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 descr="arrow" title="arrow">
            <a:extLst>
              <a:ext uri="{FF2B5EF4-FFF2-40B4-BE49-F238E27FC236}">
                <a16:creationId xmlns:a16="http://schemas.microsoft.com/office/drawing/2014/main" id="{245CCA23-DC3C-3540-AFD6-12F1F57ED609}"/>
              </a:ext>
            </a:extLst>
          </p:cNvPr>
          <p:cNvCxnSpPr/>
          <p:nvPr/>
        </p:nvCxnSpPr>
        <p:spPr>
          <a:xfrm flipV="1">
            <a:off x="4999649" y="2534970"/>
            <a:ext cx="1942786" cy="115998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3F593E-48E1-3D4A-AA55-8F3735AFEE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3048075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565924-1369-E54F-8068-654F8D5BAE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FEAR OF CHANGE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DE7F4FB-6CBE-8145-ACD3-C8633B1020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Job security; ownership of processes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A6E1B8-91AE-2C48-8A10-ACDF0FF3AC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3"/>
                </a:solidFill>
              </a:rPr>
              <a:t>22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794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785A2-62F9-FD4A-A11F-FD350C89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RESISTING CHANGE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899D33-3220-124F-926D-8E5E0DD3ADCC}"/>
              </a:ext>
            </a:extLst>
          </p:cNvPr>
          <p:cNvSpPr txBox="1"/>
          <p:nvPr/>
        </p:nvSpPr>
        <p:spPr>
          <a:xfrm>
            <a:off x="1635760" y="396240"/>
            <a:ext cx="6768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Our attempts to automate a process failed because Court employees were so used to the existing workaround, they didn’t think it needed improvement.</a:t>
            </a:r>
          </a:p>
        </p:txBody>
      </p:sp>
      <p:sp>
        <p:nvSpPr>
          <p:cNvPr id="9" name="image" descr="speech bubble" title="speech bubble">
            <a:extLst>
              <a:ext uri="{FF2B5EF4-FFF2-40B4-BE49-F238E27FC236}">
                <a16:creationId xmlns:a16="http://schemas.microsoft.com/office/drawing/2014/main" id="{ECE69C01-2D3C-C84C-A8C8-CFA0EB8F6304}"/>
              </a:ext>
            </a:extLst>
          </p:cNvPr>
          <p:cNvSpPr/>
          <p:nvPr/>
        </p:nvSpPr>
        <p:spPr>
          <a:xfrm>
            <a:off x="3146950" y="1531996"/>
            <a:ext cx="3013500" cy="24612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header">
            <a:extLst>
              <a:ext uri="{FF2B5EF4-FFF2-40B4-BE49-F238E27FC236}">
                <a16:creationId xmlns:a16="http://schemas.microsoft.com/office/drawing/2014/main" id="{0E77D067-FB42-C34E-A4CE-43673D6EFA33}"/>
              </a:ext>
            </a:extLst>
          </p:cNvPr>
          <p:cNvSpPr txBox="1"/>
          <p:nvPr/>
        </p:nvSpPr>
        <p:spPr>
          <a:xfrm>
            <a:off x="2728000" y="2156505"/>
            <a:ext cx="3851400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rPr>
              <a:t>What are your</a:t>
            </a:r>
            <a:br>
              <a:rPr lang="en" sz="3200"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rPr>
            </a:br>
            <a:r>
              <a:rPr lang="en" sz="3200"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rPr>
              <a:t> digits? </a:t>
            </a:r>
            <a:endParaRPr sz="3200" dirty="0">
              <a:solidFill>
                <a:schemeClr val="accent3"/>
              </a:solidFill>
              <a:latin typeface="Jockey One"/>
              <a:ea typeface="Jockey One"/>
              <a:cs typeface="Jockey One"/>
              <a:sym typeface="Jockey One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3F593E-48E1-3D4A-AA55-8F3735AFEE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971072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565924-1369-E54F-8068-654F8D5BA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897" y="1216681"/>
            <a:ext cx="6352989" cy="932515"/>
          </a:xfrm>
        </p:spPr>
        <p:txBody>
          <a:bodyPr/>
          <a:lstStyle/>
          <a:p>
            <a:r>
              <a:rPr lang="en-US" dirty="0"/>
              <a:t>RULES &amp; REGULATIONS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DE7F4FB-6CBE-8145-ACD3-C8633B1020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It’s the law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A6E1B8-91AE-2C48-8A10-ACDF0FF3AC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3"/>
                </a:solidFill>
              </a:rPr>
              <a:t>24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253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785A2-62F9-FD4A-A11F-FD350C89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CAN’T IMPROVE DESIGN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899D33-3220-124F-926D-8E5E0DD3ADCC}"/>
              </a:ext>
            </a:extLst>
          </p:cNvPr>
          <p:cNvSpPr txBox="1"/>
          <p:nvPr/>
        </p:nvSpPr>
        <p:spPr>
          <a:xfrm>
            <a:off x="1635760" y="396240"/>
            <a:ext cx="6768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The Court had to generate a cover sheet for incoming documents that displayed a lot of specific data – in a less than optimized way.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F18F4A-3A5B-8044-A45E-FE0E36FD7111}"/>
              </a:ext>
            </a:extLst>
          </p:cNvPr>
          <p:cNvSpPr txBox="1"/>
          <p:nvPr/>
        </p:nvSpPr>
        <p:spPr>
          <a:xfrm>
            <a:off x="2130783" y="1172210"/>
            <a:ext cx="16155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ORIGINAL</a:t>
            </a:r>
          </a:p>
          <a:p>
            <a:endParaRPr lang="en-US" sz="2000" dirty="0">
              <a:solidFill>
                <a:schemeClr val="accent2"/>
              </a:solidFill>
              <a:latin typeface="Jockey One" panose="02000506000000020004" pitchFamily="2" charset="0"/>
            </a:endParaRPr>
          </a:p>
        </p:txBody>
      </p:sp>
      <p:pic>
        <p:nvPicPr>
          <p:cNvPr id="5" name="Picture 4" descr="screenshot of original cover sheet" title="screenshot of original cover sheet">
            <a:extLst>
              <a:ext uri="{FF2B5EF4-FFF2-40B4-BE49-F238E27FC236}">
                <a16:creationId xmlns:a16="http://schemas.microsoft.com/office/drawing/2014/main" id="{77028334-031A-844F-983C-6F1904D38CD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7884" y="1659141"/>
            <a:ext cx="2545150" cy="32927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3DCA43C-4E47-C140-BA87-FDED4FD2923C}"/>
              </a:ext>
            </a:extLst>
          </p:cNvPr>
          <p:cNvSpPr txBox="1"/>
          <p:nvPr/>
        </p:nvSpPr>
        <p:spPr>
          <a:xfrm>
            <a:off x="6110126" y="1172210"/>
            <a:ext cx="16155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REDESIGNED</a:t>
            </a:r>
          </a:p>
          <a:p>
            <a:endParaRPr lang="en-US" sz="2000" dirty="0">
              <a:solidFill>
                <a:schemeClr val="bg1"/>
              </a:solidFill>
              <a:latin typeface="Jockey One" panose="02000506000000020004" pitchFamily="2" charset="0"/>
            </a:endParaRPr>
          </a:p>
        </p:txBody>
      </p:sp>
      <p:pic>
        <p:nvPicPr>
          <p:cNvPr id="4" name="Picture 3" descr="screenshot of original redesigned sheet" title="screenshot of original redesigned sheet">
            <a:extLst>
              <a:ext uri="{FF2B5EF4-FFF2-40B4-BE49-F238E27FC236}">
                <a16:creationId xmlns:a16="http://schemas.microsoft.com/office/drawing/2014/main" id="{7963510B-E07C-E642-BFC8-F358E63BC43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9359" y="1659141"/>
            <a:ext cx="2544427" cy="329278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3F593E-48E1-3D4A-AA55-8F3735AFEE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7705992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B770-9125-6F49-8366-CEBF4C02FF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OVERCOME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ECC047-0D66-834E-A320-4719A736C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0307" y="4021260"/>
            <a:ext cx="4338320" cy="577800"/>
          </a:xfrm>
        </p:spPr>
        <p:txBody>
          <a:bodyPr/>
          <a:lstStyle/>
          <a:p>
            <a:r>
              <a:rPr lang="en-US" dirty="0"/>
              <a:t>Tactics for change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14B0C-D25C-0444-A04E-6413BFA04C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80358-C96C-994D-9ADE-A59A6E2F9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>
                <a:solidFill>
                  <a:schemeClr val="accent3"/>
                </a:solidFill>
              </a:rPr>
              <a:pPr lvl="0"/>
              <a:t>26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1220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565924-1369-E54F-8068-654F8D5BA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897" y="1216681"/>
            <a:ext cx="6352989" cy="932515"/>
          </a:xfrm>
        </p:spPr>
        <p:txBody>
          <a:bodyPr/>
          <a:lstStyle/>
          <a:p>
            <a:r>
              <a:rPr lang="en-US" dirty="0"/>
              <a:t>LISTEN!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DE7F4FB-6CBE-8145-ACD3-C8633B1020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 them do the talking; gain clarity on goals and tasks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A6E1B8-91AE-2C48-8A10-ACDF0FF3AC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3"/>
                </a:solidFill>
              </a:rPr>
              <a:t>27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92850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551DE-4268-714A-86D5-26921C5AE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LISTEN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C829E6-3905-2749-8DC7-4C4C1FF40584}"/>
              </a:ext>
            </a:extLst>
          </p:cNvPr>
          <p:cNvSpPr txBox="1"/>
          <p:nvPr/>
        </p:nvSpPr>
        <p:spPr>
          <a:xfrm>
            <a:off x="1635760" y="396240"/>
            <a:ext cx="6512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The Court users had all the information we needed to build an effective system. All we needed to do was listen. </a:t>
            </a:r>
          </a:p>
        </p:txBody>
      </p:sp>
      <p:grpSp>
        <p:nvGrpSpPr>
          <p:cNvPr id="22" name="item" descr="number 1" title="number">
            <a:extLst>
              <a:ext uri="{FF2B5EF4-FFF2-40B4-BE49-F238E27FC236}">
                <a16:creationId xmlns:a16="http://schemas.microsoft.com/office/drawing/2014/main" id="{96701CCB-988C-ED47-BD3D-808D76E4592B}"/>
              </a:ext>
            </a:extLst>
          </p:cNvPr>
          <p:cNvGrpSpPr/>
          <p:nvPr/>
        </p:nvGrpSpPr>
        <p:grpSpPr>
          <a:xfrm>
            <a:off x="1526461" y="1477420"/>
            <a:ext cx="587100" cy="420700"/>
            <a:chOff x="1594658" y="1471811"/>
            <a:chExt cx="587100" cy="420700"/>
          </a:xfrm>
        </p:grpSpPr>
        <p:sp>
          <p:nvSpPr>
            <p:cNvPr id="23" name="background shape">
              <a:extLst>
                <a:ext uri="{FF2B5EF4-FFF2-40B4-BE49-F238E27FC236}">
                  <a16:creationId xmlns:a16="http://schemas.microsoft.com/office/drawing/2014/main" id="{90B03FE9-73CB-F444-9EEB-227AC9DB375E}"/>
                </a:ext>
              </a:extLst>
            </p:cNvPr>
            <p:cNvSpPr/>
            <p:nvPr/>
          </p:nvSpPr>
          <p:spPr>
            <a:xfrm>
              <a:off x="1822133" y="1471811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24" name="number">
              <a:extLst>
                <a:ext uri="{FF2B5EF4-FFF2-40B4-BE49-F238E27FC236}">
                  <a16:creationId xmlns:a16="http://schemas.microsoft.com/office/drawing/2014/main" id="{94D9402F-1C59-4643-89F3-6F00BC014162}"/>
                </a:ext>
              </a:extLst>
            </p:cNvPr>
            <p:cNvSpPr txBox="1"/>
            <p:nvPr/>
          </p:nvSpPr>
          <p:spPr>
            <a:xfrm>
              <a:off x="1594658" y="1600729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01</a:t>
              </a:r>
              <a:endParaRPr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5452C24-6F1F-6242-AE2B-52E7668161B3}"/>
              </a:ext>
            </a:extLst>
          </p:cNvPr>
          <p:cNvSpPr txBox="1"/>
          <p:nvPr/>
        </p:nvSpPr>
        <p:spPr>
          <a:xfrm>
            <a:off x="2270613" y="1388800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BUILD TRUST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06B014-8750-2847-8EB7-9FC232436D32}"/>
              </a:ext>
            </a:extLst>
          </p:cNvPr>
          <p:cNvSpPr txBox="1"/>
          <p:nvPr/>
        </p:nvSpPr>
        <p:spPr>
          <a:xfrm>
            <a:off x="2270613" y="1627790"/>
            <a:ext cx="2075050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  <a:sym typeface="Hind Vadodara"/>
              </a:rPr>
              <a:t>Create a safe environment for users to open up</a:t>
            </a:r>
          </a:p>
        </p:txBody>
      </p:sp>
      <p:grpSp>
        <p:nvGrpSpPr>
          <p:cNvPr id="25" name="item" descr="number 2" title="number">
            <a:extLst>
              <a:ext uri="{FF2B5EF4-FFF2-40B4-BE49-F238E27FC236}">
                <a16:creationId xmlns:a16="http://schemas.microsoft.com/office/drawing/2014/main" id="{56C0464D-2255-844A-86A2-6F8A0C975573}"/>
              </a:ext>
            </a:extLst>
          </p:cNvPr>
          <p:cNvGrpSpPr/>
          <p:nvPr/>
        </p:nvGrpSpPr>
        <p:grpSpPr>
          <a:xfrm>
            <a:off x="1594652" y="2515774"/>
            <a:ext cx="650048" cy="468803"/>
            <a:chOff x="1594652" y="2515774"/>
            <a:chExt cx="650048" cy="468803"/>
          </a:xfrm>
        </p:grpSpPr>
        <p:sp>
          <p:nvSpPr>
            <p:cNvPr id="26" name="background shape">
              <a:extLst>
                <a:ext uri="{FF2B5EF4-FFF2-40B4-BE49-F238E27FC236}">
                  <a16:creationId xmlns:a16="http://schemas.microsoft.com/office/drawing/2014/main" id="{BE9900DF-E60B-124A-8EE2-80EDD8BBB17C}"/>
                </a:ext>
              </a:extLst>
            </p:cNvPr>
            <p:cNvSpPr/>
            <p:nvPr/>
          </p:nvSpPr>
          <p:spPr>
            <a:xfrm rot="5400000">
              <a:off x="1797954" y="2537832"/>
              <a:ext cx="468803" cy="424688"/>
            </a:xfrm>
            <a:custGeom>
              <a:avLst/>
              <a:gdLst/>
              <a:ahLst/>
              <a:cxnLst/>
              <a:rect l="l" t="t" r="r" b="b"/>
              <a:pathLst>
                <a:path w="23071" h="20900" extrusionOk="0">
                  <a:moveTo>
                    <a:pt x="3528" y="5157"/>
                  </a:moveTo>
                  <a:lnTo>
                    <a:pt x="0" y="18728"/>
                  </a:lnTo>
                  <a:lnTo>
                    <a:pt x="23071" y="20900"/>
                  </a:lnTo>
                  <a:lnTo>
                    <a:pt x="219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7" name="number">
              <a:extLst>
                <a:ext uri="{FF2B5EF4-FFF2-40B4-BE49-F238E27FC236}">
                  <a16:creationId xmlns:a16="http://schemas.microsoft.com/office/drawing/2014/main" id="{AC60297C-507B-D449-B19B-26E8EDA082A7}"/>
                </a:ext>
              </a:extLst>
            </p:cNvPr>
            <p:cNvSpPr txBox="1"/>
            <p:nvPr/>
          </p:nvSpPr>
          <p:spPr>
            <a:xfrm>
              <a:off x="1594652" y="2671252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02</a:t>
              </a:r>
              <a:endParaRPr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1F4B0CD-F070-404F-A95B-A68E94AC4165}"/>
              </a:ext>
            </a:extLst>
          </p:cNvPr>
          <p:cNvSpPr txBox="1"/>
          <p:nvPr/>
        </p:nvSpPr>
        <p:spPr>
          <a:xfrm>
            <a:off x="2270613" y="2420096"/>
            <a:ext cx="21746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LEARN THE HISTORY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03032B-2A31-1743-AA6E-75CA657E1F42}"/>
              </a:ext>
            </a:extLst>
          </p:cNvPr>
          <p:cNvSpPr txBox="1"/>
          <p:nvPr/>
        </p:nvSpPr>
        <p:spPr>
          <a:xfrm>
            <a:off x="2270613" y="2713408"/>
            <a:ext cx="230138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Aft>
                <a:spcPts val="200"/>
              </a:spcAft>
              <a:buFont typeface="Hind Vadodara Light"/>
              <a:buNone/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  <a:sym typeface="Hind Vadodara"/>
              </a:rPr>
              <a:t>Understand the circumstances that led to current processes </a:t>
            </a:r>
          </a:p>
        </p:txBody>
      </p:sp>
      <p:grpSp>
        <p:nvGrpSpPr>
          <p:cNvPr id="28" name="item" descr="number 3" title="number">
            <a:extLst>
              <a:ext uri="{FF2B5EF4-FFF2-40B4-BE49-F238E27FC236}">
                <a16:creationId xmlns:a16="http://schemas.microsoft.com/office/drawing/2014/main" id="{B97E434A-A296-0D4B-AB54-F8D5B57A603B}"/>
              </a:ext>
            </a:extLst>
          </p:cNvPr>
          <p:cNvGrpSpPr/>
          <p:nvPr/>
        </p:nvGrpSpPr>
        <p:grpSpPr>
          <a:xfrm>
            <a:off x="1681580" y="3575880"/>
            <a:ext cx="593886" cy="420700"/>
            <a:chOff x="1681580" y="3621145"/>
            <a:chExt cx="593886" cy="420700"/>
          </a:xfrm>
        </p:grpSpPr>
        <p:sp>
          <p:nvSpPr>
            <p:cNvPr id="29" name="background shape">
              <a:extLst>
                <a:ext uri="{FF2B5EF4-FFF2-40B4-BE49-F238E27FC236}">
                  <a16:creationId xmlns:a16="http://schemas.microsoft.com/office/drawing/2014/main" id="{CBC35470-036F-CD4B-926A-D1F2745A8A75}"/>
                </a:ext>
              </a:extLst>
            </p:cNvPr>
            <p:cNvSpPr/>
            <p:nvPr/>
          </p:nvSpPr>
          <p:spPr>
            <a:xfrm flipH="1">
              <a:off x="1915841" y="3621145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30" name="number">
              <a:extLst>
                <a:ext uri="{FF2B5EF4-FFF2-40B4-BE49-F238E27FC236}">
                  <a16:creationId xmlns:a16="http://schemas.microsoft.com/office/drawing/2014/main" id="{21664DD6-A2C2-8A4C-A547-79601A4F1402}"/>
                </a:ext>
              </a:extLst>
            </p:cNvPr>
            <p:cNvSpPr txBox="1"/>
            <p:nvPr/>
          </p:nvSpPr>
          <p:spPr>
            <a:xfrm>
              <a:off x="1681580" y="3750063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03</a:t>
              </a:r>
              <a:endParaRPr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1423A53-F030-4043-B55F-AD646A77E722}"/>
              </a:ext>
            </a:extLst>
          </p:cNvPr>
          <p:cNvSpPr txBox="1"/>
          <p:nvPr/>
        </p:nvSpPr>
        <p:spPr>
          <a:xfrm>
            <a:off x="2260453" y="3510788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REPEAT FOR CLARITY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6C04D8-C108-5A49-A0A9-CB1C35E9F1F4}"/>
              </a:ext>
            </a:extLst>
          </p:cNvPr>
          <p:cNvSpPr txBox="1"/>
          <p:nvPr/>
        </p:nvSpPr>
        <p:spPr>
          <a:xfrm>
            <a:off x="2260453" y="3822206"/>
            <a:ext cx="25298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200"/>
              </a:spcAft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  <a:sym typeface="Hind Vadodara"/>
              </a:rPr>
              <a:t>Communicate in your own words to verify understanding</a:t>
            </a:r>
          </a:p>
        </p:txBody>
      </p:sp>
      <p:grpSp>
        <p:nvGrpSpPr>
          <p:cNvPr id="31" name="item" descr="number 4" title="number">
            <a:extLst>
              <a:ext uri="{FF2B5EF4-FFF2-40B4-BE49-F238E27FC236}">
                <a16:creationId xmlns:a16="http://schemas.microsoft.com/office/drawing/2014/main" id="{6DE4DE3A-3864-C348-9315-20B380C6B0D3}"/>
              </a:ext>
            </a:extLst>
          </p:cNvPr>
          <p:cNvGrpSpPr/>
          <p:nvPr/>
        </p:nvGrpSpPr>
        <p:grpSpPr>
          <a:xfrm>
            <a:off x="4971232" y="1471811"/>
            <a:ext cx="595149" cy="420700"/>
            <a:chOff x="4971232" y="1471811"/>
            <a:chExt cx="595149" cy="420700"/>
          </a:xfrm>
        </p:grpSpPr>
        <p:sp>
          <p:nvSpPr>
            <p:cNvPr id="32" name="background shape">
              <a:extLst>
                <a:ext uri="{FF2B5EF4-FFF2-40B4-BE49-F238E27FC236}">
                  <a16:creationId xmlns:a16="http://schemas.microsoft.com/office/drawing/2014/main" id="{B993DC35-9A36-A543-B5D1-E9A58F2049D5}"/>
                </a:ext>
              </a:extLst>
            </p:cNvPr>
            <p:cNvSpPr/>
            <p:nvPr/>
          </p:nvSpPr>
          <p:spPr>
            <a:xfrm flipH="1">
              <a:off x="5206756" y="1471811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33" name="number">
              <a:extLst>
                <a:ext uri="{FF2B5EF4-FFF2-40B4-BE49-F238E27FC236}">
                  <a16:creationId xmlns:a16="http://schemas.microsoft.com/office/drawing/2014/main" id="{8D02B186-C385-944E-A360-78C412D06775}"/>
                </a:ext>
              </a:extLst>
            </p:cNvPr>
            <p:cNvSpPr txBox="1"/>
            <p:nvPr/>
          </p:nvSpPr>
          <p:spPr>
            <a:xfrm>
              <a:off x="4971232" y="1600729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04</a:t>
              </a:r>
              <a:endParaRPr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5831FAB8-9F5A-F247-832C-3A8F0405D990}"/>
              </a:ext>
            </a:extLst>
          </p:cNvPr>
          <p:cNvSpPr txBox="1"/>
          <p:nvPr/>
        </p:nvSpPr>
        <p:spPr>
          <a:xfrm>
            <a:off x="5608791" y="1384156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PROBE WITHOUT JUDGEMENT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19A20FF-0F90-8A4C-BDAF-E7B667DDA229}"/>
              </a:ext>
            </a:extLst>
          </p:cNvPr>
          <p:cNvSpPr txBox="1"/>
          <p:nvPr/>
        </p:nvSpPr>
        <p:spPr>
          <a:xfrm>
            <a:off x="5608791" y="1623146"/>
            <a:ext cx="2075050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  <a:sym typeface="Hind Vadodara"/>
              </a:rPr>
              <a:t>Listen without commentary or feedback as you learn</a:t>
            </a:r>
          </a:p>
        </p:txBody>
      </p:sp>
      <p:grpSp>
        <p:nvGrpSpPr>
          <p:cNvPr id="34" name="item" descr="number 5" title="number">
            <a:extLst>
              <a:ext uri="{FF2B5EF4-FFF2-40B4-BE49-F238E27FC236}">
                <a16:creationId xmlns:a16="http://schemas.microsoft.com/office/drawing/2014/main" id="{00A8B855-DED2-244A-95F0-2A3C89160208}"/>
              </a:ext>
            </a:extLst>
          </p:cNvPr>
          <p:cNvGrpSpPr/>
          <p:nvPr/>
        </p:nvGrpSpPr>
        <p:grpSpPr>
          <a:xfrm>
            <a:off x="4979269" y="2534286"/>
            <a:ext cx="587100" cy="420700"/>
            <a:chOff x="4979269" y="2534286"/>
            <a:chExt cx="587100" cy="420700"/>
          </a:xfrm>
        </p:grpSpPr>
        <p:sp>
          <p:nvSpPr>
            <p:cNvPr id="35" name="background shape">
              <a:extLst>
                <a:ext uri="{FF2B5EF4-FFF2-40B4-BE49-F238E27FC236}">
                  <a16:creationId xmlns:a16="http://schemas.microsoft.com/office/drawing/2014/main" id="{4D4A03AC-93CD-5C46-9D86-CAF9244ECD65}"/>
                </a:ext>
              </a:extLst>
            </p:cNvPr>
            <p:cNvSpPr/>
            <p:nvPr/>
          </p:nvSpPr>
          <p:spPr>
            <a:xfrm>
              <a:off x="5206744" y="2534286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6" name="number">
              <a:extLst>
                <a:ext uri="{FF2B5EF4-FFF2-40B4-BE49-F238E27FC236}">
                  <a16:creationId xmlns:a16="http://schemas.microsoft.com/office/drawing/2014/main" id="{6A1DAB19-860B-9F44-A979-653F47064751}"/>
                </a:ext>
              </a:extLst>
            </p:cNvPr>
            <p:cNvSpPr txBox="1"/>
            <p:nvPr/>
          </p:nvSpPr>
          <p:spPr>
            <a:xfrm>
              <a:off x="4979269" y="2663204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05</a:t>
              </a:r>
              <a:endParaRPr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8A627B9-A005-F14F-983D-B0251BFEA854}"/>
              </a:ext>
            </a:extLst>
          </p:cNvPr>
          <p:cNvSpPr txBox="1"/>
          <p:nvPr/>
        </p:nvSpPr>
        <p:spPr>
          <a:xfrm>
            <a:off x="5608790" y="2415452"/>
            <a:ext cx="25395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ALLOW FOR SELF-DISCOVERY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42D9764-E4FB-1446-9B32-6A980611E364}"/>
              </a:ext>
            </a:extLst>
          </p:cNvPr>
          <p:cNvSpPr txBox="1"/>
          <p:nvPr/>
        </p:nvSpPr>
        <p:spPr>
          <a:xfrm>
            <a:off x="5608792" y="2708764"/>
            <a:ext cx="21590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Aft>
                <a:spcPts val="200"/>
              </a:spcAft>
              <a:buFont typeface="Hind Vadodara Light"/>
              <a:buNone/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  <a:sym typeface="Hind Vadodara"/>
              </a:rPr>
              <a:t>Give people space to have their own epiphanies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878166-5175-5641-A581-3881ACD8A1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5945313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785A2-62F9-FD4A-A11F-FD350C89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CALENDAR PROCESS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899D33-3220-124F-926D-8E5E0DD3ADCC}"/>
              </a:ext>
            </a:extLst>
          </p:cNvPr>
          <p:cNvSpPr txBox="1"/>
          <p:nvPr/>
        </p:nvSpPr>
        <p:spPr>
          <a:xfrm>
            <a:off x="1635760" y="396240"/>
            <a:ext cx="6231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Understanding the “calendaring” process was one of the biggest challenges of this project.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F18F4A-3A5B-8044-A45E-FE0E36FD7111}"/>
              </a:ext>
            </a:extLst>
          </p:cNvPr>
          <p:cNvSpPr txBox="1"/>
          <p:nvPr/>
        </p:nvSpPr>
        <p:spPr>
          <a:xfrm>
            <a:off x="1488546" y="1175291"/>
            <a:ext cx="33497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LISTEN, GATHER, OBSERVE</a:t>
            </a:r>
          </a:p>
          <a:p>
            <a:pPr algn="ctr"/>
            <a:endParaRPr lang="en-US" sz="2000" dirty="0">
              <a:solidFill>
                <a:schemeClr val="accent1"/>
              </a:solidFill>
              <a:latin typeface="Jockey One" panose="02000506000000020004" pitchFamily="2" charset="0"/>
            </a:endParaRPr>
          </a:p>
          <a:p>
            <a:pPr algn="ctr"/>
            <a:endParaRPr lang="en-US" sz="2000" dirty="0">
              <a:solidFill>
                <a:schemeClr val="accent1"/>
              </a:solidFill>
              <a:latin typeface="Jockey One" panose="02000506000000020004" pitchFamily="2" charset="0"/>
            </a:endParaRPr>
          </a:p>
          <a:p>
            <a:endParaRPr lang="en-US" sz="2000" dirty="0">
              <a:solidFill>
                <a:schemeClr val="accent2"/>
              </a:solidFill>
              <a:latin typeface="Jockey One" panose="02000506000000020004" pitchFamily="2" charset="0"/>
            </a:endParaRPr>
          </a:p>
        </p:txBody>
      </p:sp>
      <p:grpSp>
        <p:nvGrpSpPr>
          <p:cNvPr id="9" name="image" descr="screenshots of reports" title="screenshots of reports">
            <a:extLst>
              <a:ext uri="{FF2B5EF4-FFF2-40B4-BE49-F238E27FC236}">
                <a16:creationId xmlns:a16="http://schemas.microsoft.com/office/drawing/2014/main" id="{873A12A0-B3E4-BB40-B9E1-08DFF4C9A78D}"/>
              </a:ext>
            </a:extLst>
          </p:cNvPr>
          <p:cNvGrpSpPr/>
          <p:nvPr/>
        </p:nvGrpSpPr>
        <p:grpSpPr>
          <a:xfrm>
            <a:off x="1526295" y="1659141"/>
            <a:ext cx="3305613" cy="3393914"/>
            <a:chOff x="-6892609" y="-77200"/>
            <a:chExt cx="6192113" cy="6076156"/>
          </a:xfrm>
        </p:grpSpPr>
        <p:pic>
          <p:nvPicPr>
            <p:cNvPr id="10" name="Google Shape;546;p52" descr="screenshots of several different kinds of reports the court would print to create their calendar" title="screenshots of reports">
              <a:extLst>
                <a:ext uri="{FF2B5EF4-FFF2-40B4-BE49-F238E27FC236}">
                  <a16:creationId xmlns:a16="http://schemas.microsoft.com/office/drawing/2014/main" id="{D49C3F5B-D706-5B44-B03B-5AA90601FFA0}"/>
                </a:ext>
              </a:extLst>
            </p:cNvPr>
            <p:cNvPicPr preferRelativeResize="0"/>
            <p:nvPr/>
          </p:nvPicPr>
          <p:blipFill>
            <a:blip r:embed="rId3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6635924" y="-77200"/>
              <a:ext cx="3272873" cy="2508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547;p52" descr="screenshots of several different kinds of reports the court would print to create their calendar" title="screenshot of report">
              <a:extLst>
                <a:ext uri="{FF2B5EF4-FFF2-40B4-BE49-F238E27FC236}">
                  <a16:creationId xmlns:a16="http://schemas.microsoft.com/office/drawing/2014/main" id="{5671A9DD-4510-C545-A5A9-D81C228EC2EE}"/>
                </a:ext>
              </a:extLst>
            </p:cNvPr>
            <p:cNvPicPr preferRelativeResize="0"/>
            <p:nvPr/>
          </p:nvPicPr>
          <p:blipFill>
            <a:blip r:embed="rId4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6892609" y="1977850"/>
              <a:ext cx="3786240" cy="2909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548;p52" descr="screenshots of several different kinds of reports the court would print to create their calendar" title="screenshot of report">
              <a:extLst>
                <a:ext uri="{FF2B5EF4-FFF2-40B4-BE49-F238E27FC236}">
                  <a16:creationId xmlns:a16="http://schemas.microsoft.com/office/drawing/2014/main" id="{038425C6-031A-FD45-8ECE-321F19B54DD2}"/>
                </a:ext>
              </a:extLst>
            </p:cNvPr>
            <p:cNvPicPr preferRelativeResize="0"/>
            <p:nvPr/>
          </p:nvPicPr>
          <p:blipFill>
            <a:blip r:embed="rId5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3721656" y="81822"/>
              <a:ext cx="2042418" cy="26574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549;p52" descr="screenshots of several different kinds of reports the court would print to create their calendar" title="screenshot of report">
              <a:extLst>
                <a:ext uri="{FF2B5EF4-FFF2-40B4-BE49-F238E27FC236}">
                  <a16:creationId xmlns:a16="http://schemas.microsoft.com/office/drawing/2014/main" id="{6CFA650B-E2D8-234B-B96A-72FE14C12CF2}"/>
                </a:ext>
              </a:extLst>
            </p:cNvPr>
            <p:cNvPicPr preferRelativeResize="0"/>
            <p:nvPr/>
          </p:nvPicPr>
          <p:blipFill>
            <a:blip r:embed="rId6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3052981" y="1724872"/>
              <a:ext cx="2042418" cy="26625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550;p52" descr="screenshots of several different kinds of reports the court would print to create their calendar" title="screenshot of report">
              <a:extLst>
                <a:ext uri="{FF2B5EF4-FFF2-40B4-BE49-F238E27FC236}">
                  <a16:creationId xmlns:a16="http://schemas.microsoft.com/office/drawing/2014/main" id="{E5863D32-2D62-9848-A860-67CD3BC2D33B}"/>
                </a:ext>
              </a:extLst>
            </p:cNvPr>
            <p:cNvPicPr preferRelativeResize="0"/>
            <p:nvPr/>
          </p:nvPicPr>
          <p:blipFill>
            <a:blip r:embed="rId7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3052981" y="3338097"/>
              <a:ext cx="2042417" cy="266085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3DCA43C-4E47-C140-BA87-FDED4FD2923C}"/>
              </a:ext>
            </a:extLst>
          </p:cNvPr>
          <p:cNvSpPr txBox="1"/>
          <p:nvPr/>
        </p:nvSpPr>
        <p:spPr>
          <a:xfrm>
            <a:off x="6110126" y="1172210"/>
            <a:ext cx="2508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VISUALIZE THE PROCESS</a:t>
            </a:r>
          </a:p>
          <a:p>
            <a:endParaRPr lang="en-US" sz="2000" dirty="0">
              <a:solidFill>
                <a:schemeClr val="accent1"/>
              </a:solidFill>
              <a:latin typeface="Jockey One" panose="02000506000000020004" pitchFamily="2" charset="0"/>
            </a:endParaRPr>
          </a:p>
          <a:p>
            <a:endParaRPr lang="en-US" sz="2000" dirty="0">
              <a:solidFill>
                <a:schemeClr val="bg1"/>
              </a:solidFill>
              <a:latin typeface="Jockey One" panose="02000506000000020004" pitchFamily="2" charset="0"/>
            </a:endParaRPr>
          </a:p>
        </p:txBody>
      </p:sp>
      <p:pic>
        <p:nvPicPr>
          <p:cNvPr id="18" name="image" descr="flow chart example from court process" title="flow chart">
            <a:extLst>
              <a:ext uri="{FF2B5EF4-FFF2-40B4-BE49-F238E27FC236}">
                <a16:creationId xmlns:a16="http://schemas.microsoft.com/office/drawing/2014/main" id="{2D92BE1E-D98B-1243-ABD1-A170A71F8E0C}"/>
              </a:ext>
            </a:extLst>
          </p:cNvPr>
          <p:cNvPicPr preferRelativeResize="0"/>
          <p:nvPr/>
        </p:nvPicPr>
        <p:blipFill>
          <a:blip r:embed="rId8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35336" y="2114967"/>
            <a:ext cx="3817748" cy="221783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3F593E-48E1-3D4A-AA55-8F3735AFEE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93334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517FA-2D32-2240-97D1-65CB06C17C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81" y="3084721"/>
            <a:ext cx="2805900" cy="1728826"/>
          </a:xfrm>
        </p:spPr>
        <p:txBody>
          <a:bodyPr/>
          <a:lstStyle/>
          <a:p>
            <a:r>
              <a:rPr lang="en-US" sz="4500" dirty="0">
                <a:solidFill>
                  <a:schemeClr val="accent2"/>
                </a:solidFill>
              </a:rPr>
              <a:t>TABLE OF CONTENTS</a:t>
            </a:r>
          </a:p>
        </p:txBody>
      </p:sp>
      <p:sp>
        <p:nvSpPr>
          <p:cNvPr id="9" name="number">
            <a:extLst>
              <a:ext uri="{FF2B5EF4-FFF2-40B4-BE49-F238E27FC236}">
                <a16:creationId xmlns:a16="http://schemas.microsoft.com/office/drawing/2014/main" id="{D0EFF9B6-62CC-1342-B81F-DFFDF1FDE1D0}"/>
              </a:ext>
            </a:extLst>
          </p:cNvPr>
          <p:cNvSpPr txBox="1"/>
          <p:nvPr/>
        </p:nvSpPr>
        <p:spPr>
          <a:xfrm>
            <a:off x="2931850" y="755374"/>
            <a:ext cx="11739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4800" dirty="0">
                <a:solidFill>
                  <a:schemeClr val="accent3"/>
                </a:solidFill>
                <a:latin typeface="Jockey One" panose="02000506000000020004" pitchFamily="2" charset="0"/>
              </a:rPr>
              <a:t>01</a:t>
            </a:r>
          </a:p>
        </p:txBody>
      </p:sp>
      <p:sp>
        <p:nvSpPr>
          <p:cNvPr id="31" name="header">
            <a:extLst>
              <a:ext uri="{FF2B5EF4-FFF2-40B4-BE49-F238E27FC236}">
                <a16:creationId xmlns:a16="http://schemas.microsoft.com/office/drawing/2014/main" id="{A51F36D0-C78B-524F-B41B-CA406466583C}"/>
              </a:ext>
            </a:extLst>
          </p:cNvPr>
          <p:cNvSpPr txBox="1"/>
          <p:nvPr/>
        </p:nvSpPr>
        <p:spPr>
          <a:xfrm>
            <a:off x="3678714" y="839739"/>
            <a:ext cx="4293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  <a:latin typeface="Jockey One" panose="02000506000000020004" pitchFamily="2" charset="0"/>
              </a:rPr>
              <a:t>UNITED STATES TAX COURT (USTC)</a:t>
            </a:r>
          </a:p>
        </p:txBody>
      </p:sp>
      <p:sp>
        <p:nvSpPr>
          <p:cNvPr id="14" name="subheader">
            <a:extLst>
              <a:ext uri="{FF2B5EF4-FFF2-40B4-BE49-F238E27FC236}">
                <a16:creationId xmlns:a16="http://schemas.microsoft.com/office/drawing/2014/main" id="{B9E45B64-39ED-4946-A2F9-0E5E62ADF59F}"/>
              </a:ext>
            </a:extLst>
          </p:cNvPr>
          <p:cNvSpPr txBox="1"/>
          <p:nvPr/>
        </p:nvSpPr>
        <p:spPr>
          <a:xfrm>
            <a:off x="3678714" y="1204817"/>
            <a:ext cx="506187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accent3"/>
                </a:solidFill>
                <a:latin typeface="Avenir Next Condensed Medium" panose="020B0506020202020204" pitchFamily="34" charset="0"/>
              </a:rPr>
              <a:t>Building a new case management system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14C91D-ADA1-3D44-B63F-2E02FA8EAD12}"/>
              </a:ext>
            </a:extLst>
          </p:cNvPr>
          <p:cNvSpPr txBox="1"/>
          <p:nvPr/>
        </p:nvSpPr>
        <p:spPr>
          <a:xfrm>
            <a:off x="3519948" y="1638340"/>
            <a:ext cx="11739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3"/>
                </a:solidFill>
                <a:latin typeface="Jockey One" panose="02000506000000020004" pitchFamily="2" charset="0"/>
              </a:rPr>
              <a:t>02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124D8D8-FAAB-DC4D-9636-07747ABA9CC2}"/>
              </a:ext>
            </a:extLst>
          </p:cNvPr>
          <p:cNvSpPr txBox="1"/>
          <p:nvPr/>
        </p:nvSpPr>
        <p:spPr>
          <a:xfrm>
            <a:off x="4270384" y="1713970"/>
            <a:ext cx="4293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  <a:latin typeface="Jockey One" panose="02000506000000020004" pitchFamily="2" charset="0"/>
              </a:rPr>
              <a:t>HOW HABITS BECOME DOGMA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A90973B-D3E3-4545-8C98-02652EE3D7C1}"/>
              </a:ext>
            </a:extLst>
          </p:cNvPr>
          <p:cNvSpPr txBox="1"/>
          <p:nvPr/>
        </p:nvSpPr>
        <p:spPr>
          <a:xfrm>
            <a:off x="4270384" y="2079048"/>
            <a:ext cx="5061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600"/>
              </a:spcAft>
            </a:pPr>
            <a:r>
              <a:rPr lang="en-US" sz="1200" dirty="0">
                <a:solidFill>
                  <a:schemeClr val="accent3"/>
                </a:solidFill>
                <a:latin typeface="Avenir Next Condensed Medium" panose="020B0506020202020204" pitchFamily="34" charset="0"/>
              </a:rPr>
              <a:t>Avoiding the “That’s the way we’ve always done it” trap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539FEE-DA5B-1D44-B961-D58DC85C18C4}"/>
              </a:ext>
            </a:extLst>
          </p:cNvPr>
          <p:cNvSpPr txBox="1"/>
          <p:nvPr/>
        </p:nvSpPr>
        <p:spPr>
          <a:xfrm>
            <a:off x="4069586" y="2539399"/>
            <a:ext cx="11739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3"/>
                </a:solidFill>
                <a:latin typeface="Jockey One" panose="02000506000000020004" pitchFamily="2" charset="0"/>
              </a:rPr>
              <a:t>03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6CFCF7B-36E6-754D-8731-50DAB67BDC24}"/>
              </a:ext>
            </a:extLst>
          </p:cNvPr>
          <p:cNvSpPr txBox="1"/>
          <p:nvPr/>
        </p:nvSpPr>
        <p:spPr>
          <a:xfrm>
            <a:off x="4817231" y="2609103"/>
            <a:ext cx="3829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  <a:latin typeface="Jockey One" panose="02000506000000020004" pitchFamily="2" charset="0"/>
              </a:rPr>
              <a:t>BARRIERS TO CHANGE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3A456F-7510-374D-9AAD-6722EE2228C4}"/>
              </a:ext>
            </a:extLst>
          </p:cNvPr>
          <p:cNvSpPr txBox="1"/>
          <p:nvPr/>
        </p:nvSpPr>
        <p:spPr>
          <a:xfrm>
            <a:off x="4817232" y="2974181"/>
            <a:ext cx="4515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200" dirty="0">
                <a:solidFill>
                  <a:schemeClr val="accent3"/>
                </a:solidFill>
                <a:latin typeface="Avenir Next Condensed Medium" panose="020B0506020202020204" pitchFamily="34" charset="0"/>
                <a:sym typeface="Hind Vadodara"/>
              </a:rPr>
              <a:t>What we have here is a failure to communicate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CC42C7-E41A-5849-B3BC-A105DAF0121E}"/>
              </a:ext>
            </a:extLst>
          </p:cNvPr>
          <p:cNvSpPr txBox="1"/>
          <p:nvPr/>
        </p:nvSpPr>
        <p:spPr>
          <a:xfrm>
            <a:off x="4619224" y="3487778"/>
            <a:ext cx="11739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3"/>
                </a:solidFill>
                <a:latin typeface="Jockey One" panose="02000506000000020004" pitchFamily="2" charset="0"/>
              </a:rPr>
              <a:t>04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B2A0A7D-4A4D-764E-9713-891CEFABF182}"/>
              </a:ext>
            </a:extLst>
          </p:cNvPr>
          <p:cNvSpPr txBox="1"/>
          <p:nvPr/>
        </p:nvSpPr>
        <p:spPr>
          <a:xfrm>
            <a:off x="5441477" y="3549061"/>
            <a:ext cx="3702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  <a:latin typeface="Jockey One" panose="02000506000000020004" pitchFamily="2" charset="0"/>
              </a:rPr>
              <a:t>HOW TO OVERCOME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DA6598B-8FF9-184E-BFD9-FEE4CD6F717D}"/>
              </a:ext>
            </a:extLst>
          </p:cNvPr>
          <p:cNvSpPr txBox="1"/>
          <p:nvPr/>
        </p:nvSpPr>
        <p:spPr>
          <a:xfrm>
            <a:off x="5441477" y="3914139"/>
            <a:ext cx="35116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600"/>
              </a:spcAft>
            </a:pPr>
            <a:r>
              <a:rPr lang="en-US" sz="1200" dirty="0">
                <a:solidFill>
                  <a:schemeClr val="accent3"/>
                </a:solidFill>
                <a:latin typeface="Avenir Next Condensed Medium" panose="020B0506020202020204" pitchFamily="34" charset="0"/>
              </a:rPr>
              <a:t>Tactics for change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74DDB-B1E2-134A-94CF-C5DF43FEE3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3"/>
                </a:solidFill>
              </a:rPr>
              <a:t>3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53744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785A2-62F9-FD4A-A11F-FD350C89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OUTCOME OF LISTENING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899D33-3220-124F-926D-8E5E0DD3ADCC}"/>
              </a:ext>
            </a:extLst>
          </p:cNvPr>
          <p:cNvSpPr txBox="1"/>
          <p:nvPr/>
        </p:nvSpPr>
        <p:spPr>
          <a:xfrm>
            <a:off x="1635760" y="396240"/>
            <a:ext cx="6458038" cy="961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Through listening tactics, we were able to take a stack of reports and a process that took over two weeks to complete…</a:t>
            </a:r>
            <a:r>
              <a:rPr lang="en-US" sz="1800" dirty="0">
                <a:solidFill>
                  <a:schemeClr val="accent1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and replace it with a button!</a:t>
            </a:r>
          </a:p>
          <a:p>
            <a:pPr lvl="0">
              <a:spcBef>
                <a:spcPts val="300"/>
              </a:spcBef>
            </a:pPr>
            <a:endParaRPr lang="en-US" sz="1800" dirty="0">
              <a:solidFill>
                <a:schemeClr val="accent2"/>
              </a:solidFill>
              <a:latin typeface="Avenir Next Condensed Medium" panose="020B0506020202020204" pitchFamily="34" charset="0"/>
              <a:ea typeface="Hind Vadodara Medium"/>
              <a:cs typeface="Hind Vadodara Medium"/>
              <a:sym typeface="Hind Vadodara Medium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DCA43C-4E47-C140-BA87-FDED4FD2923C}"/>
              </a:ext>
            </a:extLst>
          </p:cNvPr>
          <p:cNvSpPr txBox="1"/>
          <p:nvPr/>
        </p:nvSpPr>
        <p:spPr>
          <a:xfrm>
            <a:off x="1620488" y="1223986"/>
            <a:ext cx="2508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BECAME THIS</a:t>
            </a:r>
          </a:p>
          <a:p>
            <a:endParaRPr lang="en-US" sz="2000" dirty="0">
              <a:solidFill>
                <a:schemeClr val="accent1"/>
              </a:solidFill>
              <a:latin typeface="Jockey One" panose="02000506000000020004" pitchFamily="2" charset="0"/>
            </a:endParaRPr>
          </a:p>
          <a:p>
            <a:endParaRPr lang="en-US" sz="2000" dirty="0">
              <a:solidFill>
                <a:schemeClr val="bg1"/>
              </a:solidFill>
              <a:latin typeface="Jockey One" panose="02000506000000020004" pitchFamily="2" charset="0"/>
            </a:endParaRPr>
          </a:p>
        </p:txBody>
      </p:sp>
      <p:pic>
        <p:nvPicPr>
          <p:cNvPr id="19" name="image" descr="screenshot of new system showing the ability to set the calendar with a single button" title="screenshot of system update">
            <a:extLst>
              <a:ext uri="{FF2B5EF4-FFF2-40B4-BE49-F238E27FC236}">
                <a16:creationId xmlns:a16="http://schemas.microsoft.com/office/drawing/2014/main" id="{D75569FC-A873-864A-AB9E-8BA9A9C59215}"/>
              </a:ext>
            </a:extLst>
          </p:cNvPr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2982" y="1649329"/>
            <a:ext cx="5999737" cy="305847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" descr="circle outline around a button on a screen" title="circle">
            <a:extLst>
              <a:ext uri="{FF2B5EF4-FFF2-40B4-BE49-F238E27FC236}">
                <a16:creationId xmlns:a16="http://schemas.microsoft.com/office/drawing/2014/main" id="{4759370A-9211-0142-98C0-9C34DFE36D0D}"/>
              </a:ext>
            </a:extLst>
          </p:cNvPr>
          <p:cNvSpPr/>
          <p:nvPr/>
        </p:nvSpPr>
        <p:spPr>
          <a:xfrm>
            <a:off x="6544594" y="1576553"/>
            <a:ext cx="765600" cy="520200"/>
          </a:xfrm>
          <a:prstGeom prst="ellipse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3F593E-48E1-3D4A-AA55-8F3735AFEE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536285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565924-1369-E54F-8068-654F8D5BA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897" y="1216681"/>
            <a:ext cx="6352989" cy="932515"/>
          </a:xfrm>
        </p:spPr>
        <p:txBody>
          <a:bodyPr/>
          <a:lstStyle/>
          <a:p>
            <a:r>
              <a:rPr lang="en-US" dirty="0"/>
              <a:t>WIN USERS OVER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DE7F4FB-6CBE-8145-ACD3-C8633B1020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Build trust, gain buy-in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A6E1B8-91AE-2C48-8A10-ACDF0FF3AC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3"/>
                </a:solidFill>
              </a:rPr>
              <a:t>31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68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551DE-4268-714A-86D5-26921C5AE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WIN USERS OVER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C829E6-3905-2749-8DC7-4C4C1FF40584}"/>
              </a:ext>
            </a:extLst>
          </p:cNvPr>
          <p:cNvSpPr txBox="1"/>
          <p:nvPr/>
        </p:nvSpPr>
        <p:spPr>
          <a:xfrm>
            <a:off x="1635760" y="396240"/>
            <a:ext cx="6512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You need users to feel comfortable enough to be honest with you and have them trust that you’re working in their best interests. </a:t>
            </a:r>
          </a:p>
        </p:txBody>
      </p:sp>
      <p:grpSp>
        <p:nvGrpSpPr>
          <p:cNvPr id="22" name="item" descr="number 1" title="number">
            <a:extLst>
              <a:ext uri="{FF2B5EF4-FFF2-40B4-BE49-F238E27FC236}">
                <a16:creationId xmlns:a16="http://schemas.microsoft.com/office/drawing/2014/main" id="{96701CCB-988C-ED47-BD3D-808D76E4592B}"/>
              </a:ext>
            </a:extLst>
          </p:cNvPr>
          <p:cNvGrpSpPr/>
          <p:nvPr/>
        </p:nvGrpSpPr>
        <p:grpSpPr>
          <a:xfrm>
            <a:off x="1526461" y="1477420"/>
            <a:ext cx="587100" cy="420700"/>
            <a:chOff x="1594658" y="1471811"/>
            <a:chExt cx="587100" cy="420700"/>
          </a:xfrm>
        </p:grpSpPr>
        <p:sp>
          <p:nvSpPr>
            <p:cNvPr id="23" name="background shape">
              <a:extLst>
                <a:ext uri="{FF2B5EF4-FFF2-40B4-BE49-F238E27FC236}">
                  <a16:creationId xmlns:a16="http://schemas.microsoft.com/office/drawing/2014/main" id="{90B03FE9-73CB-F444-9EEB-227AC9DB375E}"/>
                </a:ext>
              </a:extLst>
            </p:cNvPr>
            <p:cNvSpPr/>
            <p:nvPr/>
          </p:nvSpPr>
          <p:spPr>
            <a:xfrm>
              <a:off x="1822133" y="1471811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24" name="number">
              <a:extLst>
                <a:ext uri="{FF2B5EF4-FFF2-40B4-BE49-F238E27FC236}">
                  <a16:creationId xmlns:a16="http://schemas.microsoft.com/office/drawing/2014/main" id="{94D9402F-1C59-4643-89F3-6F00BC014162}"/>
                </a:ext>
              </a:extLst>
            </p:cNvPr>
            <p:cNvSpPr txBox="1"/>
            <p:nvPr/>
          </p:nvSpPr>
          <p:spPr>
            <a:xfrm>
              <a:off x="1594658" y="1600729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01</a:t>
              </a:r>
              <a:endParaRPr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5452C24-6F1F-6242-AE2B-52E7668161B3}"/>
              </a:ext>
            </a:extLst>
          </p:cNvPr>
          <p:cNvSpPr txBox="1"/>
          <p:nvPr/>
        </p:nvSpPr>
        <p:spPr>
          <a:xfrm>
            <a:off x="2270613" y="1388800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BE A SKEPTIC, TOO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06B014-8750-2847-8EB7-9FC232436D32}"/>
              </a:ext>
            </a:extLst>
          </p:cNvPr>
          <p:cNvSpPr txBox="1"/>
          <p:nvPr/>
        </p:nvSpPr>
        <p:spPr>
          <a:xfrm>
            <a:off x="2270613" y="1627790"/>
            <a:ext cx="2075050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  <a:sym typeface="Hind Vadodara"/>
              </a:rPr>
              <a:t>Embrace the user’s skepticism about a new system</a:t>
            </a:r>
          </a:p>
        </p:txBody>
      </p:sp>
      <p:grpSp>
        <p:nvGrpSpPr>
          <p:cNvPr id="25" name="item" descr="number 2" title="number">
            <a:extLst>
              <a:ext uri="{FF2B5EF4-FFF2-40B4-BE49-F238E27FC236}">
                <a16:creationId xmlns:a16="http://schemas.microsoft.com/office/drawing/2014/main" id="{56C0464D-2255-844A-86A2-6F8A0C975573}"/>
              </a:ext>
            </a:extLst>
          </p:cNvPr>
          <p:cNvGrpSpPr/>
          <p:nvPr/>
        </p:nvGrpSpPr>
        <p:grpSpPr>
          <a:xfrm>
            <a:off x="1594652" y="2515774"/>
            <a:ext cx="650048" cy="468803"/>
            <a:chOff x="1594652" y="2515774"/>
            <a:chExt cx="650048" cy="468803"/>
          </a:xfrm>
        </p:grpSpPr>
        <p:sp>
          <p:nvSpPr>
            <p:cNvPr id="26" name="background shape">
              <a:extLst>
                <a:ext uri="{FF2B5EF4-FFF2-40B4-BE49-F238E27FC236}">
                  <a16:creationId xmlns:a16="http://schemas.microsoft.com/office/drawing/2014/main" id="{BE9900DF-E60B-124A-8EE2-80EDD8BBB17C}"/>
                </a:ext>
              </a:extLst>
            </p:cNvPr>
            <p:cNvSpPr/>
            <p:nvPr/>
          </p:nvSpPr>
          <p:spPr>
            <a:xfrm rot="5400000">
              <a:off x="1797954" y="2537832"/>
              <a:ext cx="468803" cy="424688"/>
            </a:xfrm>
            <a:custGeom>
              <a:avLst/>
              <a:gdLst/>
              <a:ahLst/>
              <a:cxnLst/>
              <a:rect l="l" t="t" r="r" b="b"/>
              <a:pathLst>
                <a:path w="23071" h="20900" extrusionOk="0">
                  <a:moveTo>
                    <a:pt x="3528" y="5157"/>
                  </a:moveTo>
                  <a:lnTo>
                    <a:pt x="0" y="18728"/>
                  </a:lnTo>
                  <a:lnTo>
                    <a:pt x="23071" y="20900"/>
                  </a:lnTo>
                  <a:lnTo>
                    <a:pt x="219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7" name="number">
              <a:extLst>
                <a:ext uri="{FF2B5EF4-FFF2-40B4-BE49-F238E27FC236}">
                  <a16:creationId xmlns:a16="http://schemas.microsoft.com/office/drawing/2014/main" id="{AC60297C-507B-D449-B19B-26E8EDA082A7}"/>
                </a:ext>
              </a:extLst>
            </p:cNvPr>
            <p:cNvSpPr txBox="1"/>
            <p:nvPr/>
          </p:nvSpPr>
          <p:spPr>
            <a:xfrm>
              <a:off x="1594652" y="2671252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02</a:t>
              </a:r>
              <a:endParaRPr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1F4B0CD-F070-404F-A95B-A68E94AC4165}"/>
              </a:ext>
            </a:extLst>
          </p:cNvPr>
          <p:cNvSpPr txBox="1"/>
          <p:nvPr/>
        </p:nvSpPr>
        <p:spPr>
          <a:xfrm>
            <a:off x="2270613" y="2420096"/>
            <a:ext cx="21746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EXPLAIN THE “WHY”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03032B-2A31-1743-AA6E-75CA657E1F42}"/>
              </a:ext>
            </a:extLst>
          </p:cNvPr>
          <p:cNvSpPr txBox="1"/>
          <p:nvPr/>
        </p:nvSpPr>
        <p:spPr>
          <a:xfrm>
            <a:off x="2270613" y="2713408"/>
            <a:ext cx="2519680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ts val="1800"/>
              </a:lnSpc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Walk users how UX works and why we’re asking these questions</a:t>
            </a:r>
          </a:p>
        </p:txBody>
      </p:sp>
      <p:grpSp>
        <p:nvGrpSpPr>
          <p:cNvPr id="28" name="item" descr="number 3" title="number">
            <a:extLst>
              <a:ext uri="{FF2B5EF4-FFF2-40B4-BE49-F238E27FC236}">
                <a16:creationId xmlns:a16="http://schemas.microsoft.com/office/drawing/2014/main" id="{B97E434A-A296-0D4B-AB54-F8D5B57A603B}"/>
              </a:ext>
            </a:extLst>
          </p:cNvPr>
          <p:cNvGrpSpPr/>
          <p:nvPr/>
        </p:nvGrpSpPr>
        <p:grpSpPr>
          <a:xfrm>
            <a:off x="1681580" y="3575880"/>
            <a:ext cx="593886" cy="420700"/>
            <a:chOff x="1681580" y="3621145"/>
            <a:chExt cx="593886" cy="420700"/>
          </a:xfrm>
        </p:grpSpPr>
        <p:sp>
          <p:nvSpPr>
            <p:cNvPr id="29" name="background shape">
              <a:extLst>
                <a:ext uri="{FF2B5EF4-FFF2-40B4-BE49-F238E27FC236}">
                  <a16:creationId xmlns:a16="http://schemas.microsoft.com/office/drawing/2014/main" id="{CBC35470-036F-CD4B-926A-D1F2745A8A75}"/>
                </a:ext>
              </a:extLst>
            </p:cNvPr>
            <p:cNvSpPr/>
            <p:nvPr/>
          </p:nvSpPr>
          <p:spPr>
            <a:xfrm flipH="1">
              <a:off x="1915841" y="3621145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30" name="number">
              <a:extLst>
                <a:ext uri="{FF2B5EF4-FFF2-40B4-BE49-F238E27FC236}">
                  <a16:creationId xmlns:a16="http://schemas.microsoft.com/office/drawing/2014/main" id="{21664DD6-A2C2-8A4C-A547-79601A4F1402}"/>
                </a:ext>
              </a:extLst>
            </p:cNvPr>
            <p:cNvSpPr txBox="1"/>
            <p:nvPr/>
          </p:nvSpPr>
          <p:spPr>
            <a:xfrm>
              <a:off x="1681580" y="3750063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03</a:t>
              </a:r>
              <a:endParaRPr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1423A53-F030-4043-B55F-AD646A77E722}"/>
              </a:ext>
            </a:extLst>
          </p:cNvPr>
          <p:cNvSpPr txBox="1"/>
          <p:nvPr/>
        </p:nvSpPr>
        <p:spPr>
          <a:xfrm>
            <a:off x="2260453" y="3510788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SHARE, SHARE, SHARE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6C04D8-C108-5A49-A0A9-CB1C35E9F1F4}"/>
              </a:ext>
            </a:extLst>
          </p:cNvPr>
          <p:cNvSpPr txBox="1"/>
          <p:nvPr/>
        </p:nvSpPr>
        <p:spPr>
          <a:xfrm>
            <a:off x="2260453" y="3822206"/>
            <a:ext cx="2529840" cy="579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ts val="1800"/>
              </a:lnSpc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Involve users early and often in design feedback sessions</a:t>
            </a:r>
          </a:p>
        </p:txBody>
      </p:sp>
      <p:grpSp>
        <p:nvGrpSpPr>
          <p:cNvPr id="31" name="item" descr="number 4" title="number">
            <a:extLst>
              <a:ext uri="{FF2B5EF4-FFF2-40B4-BE49-F238E27FC236}">
                <a16:creationId xmlns:a16="http://schemas.microsoft.com/office/drawing/2014/main" id="{6DE4DE3A-3864-C348-9315-20B380C6B0D3}"/>
              </a:ext>
            </a:extLst>
          </p:cNvPr>
          <p:cNvGrpSpPr/>
          <p:nvPr/>
        </p:nvGrpSpPr>
        <p:grpSpPr>
          <a:xfrm>
            <a:off x="4971232" y="1471811"/>
            <a:ext cx="595149" cy="420700"/>
            <a:chOff x="4971232" y="1471811"/>
            <a:chExt cx="595149" cy="420700"/>
          </a:xfrm>
        </p:grpSpPr>
        <p:sp>
          <p:nvSpPr>
            <p:cNvPr id="32" name="background shape">
              <a:extLst>
                <a:ext uri="{FF2B5EF4-FFF2-40B4-BE49-F238E27FC236}">
                  <a16:creationId xmlns:a16="http://schemas.microsoft.com/office/drawing/2014/main" id="{B993DC35-9A36-A543-B5D1-E9A58F2049D5}"/>
                </a:ext>
              </a:extLst>
            </p:cNvPr>
            <p:cNvSpPr/>
            <p:nvPr/>
          </p:nvSpPr>
          <p:spPr>
            <a:xfrm flipH="1">
              <a:off x="5206756" y="1471811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33" name="number">
              <a:extLst>
                <a:ext uri="{FF2B5EF4-FFF2-40B4-BE49-F238E27FC236}">
                  <a16:creationId xmlns:a16="http://schemas.microsoft.com/office/drawing/2014/main" id="{8D02B186-C385-944E-A360-78C412D06775}"/>
                </a:ext>
              </a:extLst>
            </p:cNvPr>
            <p:cNvSpPr txBox="1"/>
            <p:nvPr/>
          </p:nvSpPr>
          <p:spPr>
            <a:xfrm>
              <a:off x="4971232" y="1600729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04</a:t>
              </a:r>
              <a:endParaRPr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5831FAB8-9F5A-F247-832C-3A8F0405D990}"/>
              </a:ext>
            </a:extLst>
          </p:cNvPr>
          <p:cNvSpPr txBox="1"/>
          <p:nvPr/>
        </p:nvSpPr>
        <p:spPr>
          <a:xfrm>
            <a:off x="5608791" y="1384156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BUILD EXCITEMENT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19A20FF-0F90-8A4C-BDAF-E7B667DDA229}"/>
              </a:ext>
            </a:extLst>
          </p:cNvPr>
          <p:cNvSpPr txBox="1"/>
          <p:nvPr/>
        </p:nvSpPr>
        <p:spPr>
          <a:xfrm>
            <a:off x="5608791" y="1623146"/>
            <a:ext cx="2075050" cy="827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ts val="1800"/>
              </a:lnSpc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Let users see the incremental improvements</a:t>
            </a:r>
          </a:p>
        </p:txBody>
      </p:sp>
      <p:grpSp>
        <p:nvGrpSpPr>
          <p:cNvPr id="34" name="item" descr="number 5" title="number">
            <a:extLst>
              <a:ext uri="{FF2B5EF4-FFF2-40B4-BE49-F238E27FC236}">
                <a16:creationId xmlns:a16="http://schemas.microsoft.com/office/drawing/2014/main" id="{00A8B855-DED2-244A-95F0-2A3C89160208}"/>
              </a:ext>
            </a:extLst>
          </p:cNvPr>
          <p:cNvGrpSpPr/>
          <p:nvPr/>
        </p:nvGrpSpPr>
        <p:grpSpPr>
          <a:xfrm>
            <a:off x="4979269" y="2534286"/>
            <a:ext cx="587100" cy="420700"/>
            <a:chOff x="4979269" y="2534286"/>
            <a:chExt cx="587100" cy="420700"/>
          </a:xfrm>
        </p:grpSpPr>
        <p:sp>
          <p:nvSpPr>
            <p:cNvPr id="35" name="background shape">
              <a:extLst>
                <a:ext uri="{FF2B5EF4-FFF2-40B4-BE49-F238E27FC236}">
                  <a16:creationId xmlns:a16="http://schemas.microsoft.com/office/drawing/2014/main" id="{4D4A03AC-93CD-5C46-9D86-CAF9244ECD65}"/>
                </a:ext>
              </a:extLst>
            </p:cNvPr>
            <p:cNvSpPr/>
            <p:nvPr/>
          </p:nvSpPr>
          <p:spPr>
            <a:xfrm>
              <a:off x="5206744" y="2534286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6" name="number">
              <a:extLst>
                <a:ext uri="{FF2B5EF4-FFF2-40B4-BE49-F238E27FC236}">
                  <a16:creationId xmlns:a16="http://schemas.microsoft.com/office/drawing/2014/main" id="{6A1DAB19-860B-9F44-A979-653F47064751}"/>
                </a:ext>
              </a:extLst>
            </p:cNvPr>
            <p:cNvSpPr txBox="1"/>
            <p:nvPr/>
          </p:nvSpPr>
          <p:spPr>
            <a:xfrm>
              <a:off x="4979269" y="2663204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05</a:t>
              </a:r>
              <a:endParaRPr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8A627B9-A005-F14F-983D-B0251BFEA854}"/>
              </a:ext>
            </a:extLst>
          </p:cNvPr>
          <p:cNvSpPr txBox="1"/>
          <p:nvPr/>
        </p:nvSpPr>
        <p:spPr>
          <a:xfrm>
            <a:off x="5608790" y="2415452"/>
            <a:ext cx="25395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ENCOURAGE OWNERSHIP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42D9764-E4FB-1446-9B32-6A980611E364}"/>
              </a:ext>
            </a:extLst>
          </p:cNvPr>
          <p:cNvSpPr txBox="1"/>
          <p:nvPr/>
        </p:nvSpPr>
        <p:spPr>
          <a:xfrm>
            <a:off x="5608792" y="2708764"/>
            <a:ext cx="2581948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ts val="1800"/>
              </a:lnSpc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Help them see how their needs and ideas are incorporated into the new design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878166-5175-5641-A581-3881ACD8A1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3829815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785A2-62F9-FD4A-A11F-FD350C89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USER FEEDBACK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899D33-3220-124F-926D-8E5E0DD3ADCC}"/>
              </a:ext>
            </a:extLst>
          </p:cNvPr>
          <p:cNvSpPr txBox="1"/>
          <p:nvPr/>
        </p:nvSpPr>
        <p:spPr>
          <a:xfrm>
            <a:off x="1635760" y="396240"/>
            <a:ext cx="6768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During collaboration and usability testing sessions, we repeatedly heard encouraging comments from users about the new system. </a:t>
            </a:r>
          </a:p>
        </p:txBody>
      </p:sp>
      <p:sp>
        <p:nvSpPr>
          <p:cNvPr id="7" name="image" descr="speech bubble" title="speech bubble">
            <a:extLst>
              <a:ext uri="{FF2B5EF4-FFF2-40B4-BE49-F238E27FC236}">
                <a16:creationId xmlns:a16="http://schemas.microsoft.com/office/drawing/2014/main" id="{4A4284AA-90D1-4844-90F2-3BE873798600}"/>
              </a:ext>
            </a:extLst>
          </p:cNvPr>
          <p:cNvSpPr/>
          <p:nvPr/>
        </p:nvSpPr>
        <p:spPr>
          <a:xfrm>
            <a:off x="1718651" y="1341075"/>
            <a:ext cx="2257081" cy="1836691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Aft>
                <a:spcPts val="600"/>
              </a:spcAft>
            </a:pPr>
            <a:endParaRPr lang="en-US" dirty="0">
              <a:solidFill>
                <a:schemeClr val="lt1"/>
              </a:solidFill>
              <a:latin typeface="Jockey One"/>
              <a:sym typeface="Jockey One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44F679-2052-0A4E-9CEF-A1793EA3A191}"/>
              </a:ext>
            </a:extLst>
          </p:cNvPr>
          <p:cNvSpPr/>
          <p:nvPr/>
        </p:nvSpPr>
        <p:spPr>
          <a:xfrm>
            <a:off x="2052751" y="1636172"/>
            <a:ext cx="1588883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lt1"/>
                </a:solidFill>
                <a:latin typeface="Jockey One"/>
                <a:sym typeface="Jockey One"/>
              </a:rPr>
              <a:t>"I like the idea of having messages on my dashboard. Yeah, that works for me." </a:t>
            </a:r>
          </a:p>
          <a:p>
            <a:pPr algn="ctr"/>
            <a:r>
              <a:rPr lang="en-US" dirty="0">
                <a:solidFill>
                  <a:schemeClr val="lt1"/>
                </a:solidFill>
                <a:latin typeface="Jockey One"/>
                <a:sym typeface="Jockey One"/>
              </a:rPr>
              <a:t>- Judge</a:t>
            </a:r>
          </a:p>
        </p:txBody>
      </p:sp>
      <p:sp>
        <p:nvSpPr>
          <p:cNvPr id="8" name="image" descr="speech bubble" title="speech bubble">
            <a:extLst>
              <a:ext uri="{FF2B5EF4-FFF2-40B4-BE49-F238E27FC236}">
                <a16:creationId xmlns:a16="http://schemas.microsoft.com/office/drawing/2014/main" id="{3C22A7A6-F864-3E44-BFB8-1DA8418B2B9F}"/>
              </a:ext>
            </a:extLst>
          </p:cNvPr>
          <p:cNvSpPr/>
          <p:nvPr/>
        </p:nvSpPr>
        <p:spPr>
          <a:xfrm>
            <a:off x="3770016" y="2836960"/>
            <a:ext cx="2257081" cy="1836691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spcAft>
                <a:spcPts val="600"/>
              </a:spcAft>
            </a:pPr>
            <a:endParaRPr lang="en-US" dirty="0">
              <a:solidFill>
                <a:schemeClr val="lt1"/>
              </a:solidFill>
              <a:latin typeface="Jockey One"/>
              <a:ea typeface="Jockey One"/>
              <a:cs typeface="Jockey One"/>
              <a:sym typeface="Jockey One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358170-D6F6-D64D-8256-D5AF63850731}"/>
              </a:ext>
            </a:extLst>
          </p:cNvPr>
          <p:cNvSpPr/>
          <p:nvPr/>
        </p:nvSpPr>
        <p:spPr>
          <a:xfrm>
            <a:off x="4104114" y="3132057"/>
            <a:ext cx="1588883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Aft>
                <a:spcPts val="600"/>
              </a:spcAft>
            </a:pPr>
            <a:r>
              <a:rPr lang="en-US" dirty="0">
                <a:solidFill>
                  <a:schemeClr val="lt1"/>
                </a:solidFill>
                <a:latin typeface="Jockey One"/>
                <a:ea typeface="Jockey One"/>
                <a:cs typeface="Jockey One"/>
                <a:sym typeface="Jockey One"/>
              </a:rPr>
              <a:t>“With everything in one place it makes job functions a lot easier.” </a:t>
            </a:r>
          </a:p>
          <a:p>
            <a:pPr lvl="0" algn="ctr">
              <a:spcAft>
                <a:spcPts val="600"/>
              </a:spcAft>
            </a:pPr>
            <a:r>
              <a:rPr lang="en-US" dirty="0">
                <a:solidFill>
                  <a:schemeClr val="lt1"/>
                </a:solidFill>
                <a:latin typeface="Jockey One"/>
                <a:ea typeface="Jockey One"/>
                <a:cs typeface="Jockey One"/>
                <a:sym typeface="Jockey One"/>
              </a:rPr>
              <a:t>- Docket Clerk</a:t>
            </a:r>
          </a:p>
        </p:txBody>
      </p:sp>
      <p:sp>
        <p:nvSpPr>
          <p:cNvPr id="9" name="image" descr="speech bubble" title="speech bubble">
            <a:extLst>
              <a:ext uri="{FF2B5EF4-FFF2-40B4-BE49-F238E27FC236}">
                <a16:creationId xmlns:a16="http://schemas.microsoft.com/office/drawing/2014/main" id="{ECE69C01-2D3C-C84C-A8C8-CFA0EB8F6304}"/>
              </a:ext>
            </a:extLst>
          </p:cNvPr>
          <p:cNvSpPr/>
          <p:nvPr/>
        </p:nvSpPr>
        <p:spPr>
          <a:xfrm>
            <a:off x="5821380" y="1341075"/>
            <a:ext cx="2257081" cy="1836691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spcAft>
                <a:spcPts val="600"/>
              </a:spcAft>
            </a:pPr>
            <a:endParaRPr lang="en-US" dirty="0">
              <a:solidFill>
                <a:schemeClr val="lt1"/>
              </a:solidFill>
              <a:latin typeface="Jockey One"/>
              <a:sym typeface="Jockey One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BA9E02F-5400-FE45-9234-7F9BA8F717BB}"/>
              </a:ext>
            </a:extLst>
          </p:cNvPr>
          <p:cNvSpPr/>
          <p:nvPr/>
        </p:nvSpPr>
        <p:spPr>
          <a:xfrm>
            <a:off x="6155478" y="1743893"/>
            <a:ext cx="1588883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Aft>
                <a:spcPts val="600"/>
              </a:spcAft>
            </a:pPr>
            <a:r>
              <a:rPr lang="en-US" dirty="0">
                <a:solidFill>
                  <a:schemeClr val="lt1"/>
                </a:solidFill>
                <a:latin typeface="Jockey One"/>
                <a:sym typeface="Jockey One"/>
              </a:rPr>
              <a:t>"Once I hit that one button it's a done deal? That's cool!”</a:t>
            </a:r>
          </a:p>
          <a:p>
            <a:pPr lvl="0" algn="ctr"/>
            <a:r>
              <a:rPr lang="en-US" dirty="0">
                <a:solidFill>
                  <a:schemeClr val="lt1"/>
                </a:solidFill>
                <a:latin typeface="Jockey One"/>
                <a:sym typeface="Jockey One"/>
              </a:rPr>
              <a:t> - Calendar Clerk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3F593E-48E1-3D4A-AA55-8F3735AFEE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51775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565924-1369-E54F-8068-654F8D5BA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897" y="1083366"/>
            <a:ext cx="6352989" cy="1925906"/>
          </a:xfrm>
        </p:spPr>
        <p:txBody>
          <a:bodyPr/>
          <a:lstStyle/>
          <a:p>
            <a:pPr lvl="0"/>
            <a:r>
              <a:rPr lang="en-US" dirty="0"/>
              <a:t>UNCOVER HIDDEN NEEDS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DE7F4FB-6CBE-8145-ACD3-C8633B1020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233" y="2772925"/>
            <a:ext cx="5629984" cy="577800"/>
          </a:xfrm>
        </p:spPr>
        <p:txBody>
          <a:bodyPr/>
          <a:lstStyle/>
          <a:p>
            <a:r>
              <a:rPr lang="en-US" dirty="0"/>
              <a:t>Keep probing until you get to the root causes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A6E1B8-91AE-2C48-8A10-ACDF0FF3AC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3"/>
                </a:solidFill>
              </a:rPr>
              <a:t>34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0125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551DE-4268-714A-86D5-26921C5AE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HOW TO UNCOVER HIDDEN NEEDS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C829E6-3905-2749-8DC7-4C4C1FF40584}"/>
              </a:ext>
            </a:extLst>
          </p:cNvPr>
          <p:cNvSpPr txBox="1"/>
          <p:nvPr/>
        </p:nvSpPr>
        <p:spPr>
          <a:xfrm>
            <a:off x="1635760" y="396240"/>
            <a:ext cx="6512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You need users to feel comfortable enough to be honest with you and have them trust that you’re working in their best interests. </a:t>
            </a:r>
          </a:p>
        </p:txBody>
      </p:sp>
      <p:grpSp>
        <p:nvGrpSpPr>
          <p:cNvPr id="22" name="item" descr="number 1" title="number">
            <a:extLst>
              <a:ext uri="{FF2B5EF4-FFF2-40B4-BE49-F238E27FC236}">
                <a16:creationId xmlns:a16="http://schemas.microsoft.com/office/drawing/2014/main" id="{96701CCB-988C-ED47-BD3D-808D76E4592B}"/>
              </a:ext>
            </a:extLst>
          </p:cNvPr>
          <p:cNvGrpSpPr/>
          <p:nvPr/>
        </p:nvGrpSpPr>
        <p:grpSpPr>
          <a:xfrm>
            <a:off x="1526461" y="1477420"/>
            <a:ext cx="587100" cy="420700"/>
            <a:chOff x="1594658" y="1471811"/>
            <a:chExt cx="587100" cy="420700"/>
          </a:xfrm>
        </p:grpSpPr>
        <p:sp>
          <p:nvSpPr>
            <p:cNvPr id="23" name="background shape">
              <a:extLst>
                <a:ext uri="{FF2B5EF4-FFF2-40B4-BE49-F238E27FC236}">
                  <a16:creationId xmlns:a16="http://schemas.microsoft.com/office/drawing/2014/main" id="{90B03FE9-73CB-F444-9EEB-227AC9DB375E}"/>
                </a:ext>
              </a:extLst>
            </p:cNvPr>
            <p:cNvSpPr/>
            <p:nvPr/>
          </p:nvSpPr>
          <p:spPr>
            <a:xfrm>
              <a:off x="1822133" y="1471811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24" name="number">
              <a:extLst>
                <a:ext uri="{FF2B5EF4-FFF2-40B4-BE49-F238E27FC236}">
                  <a16:creationId xmlns:a16="http://schemas.microsoft.com/office/drawing/2014/main" id="{94D9402F-1C59-4643-89F3-6F00BC014162}"/>
                </a:ext>
              </a:extLst>
            </p:cNvPr>
            <p:cNvSpPr txBox="1"/>
            <p:nvPr/>
          </p:nvSpPr>
          <p:spPr>
            <a:xfrm>
              <a:off x="1594658" y="1600729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01</a:t>
              </a:r>
              <a:endParaRPr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5452C24-6F1F-6242-AE2B-52E7668161B3}"/>
              </a:ext>
            </a:extLst>
          </p:cNvPr>
          <p:cNvSpPr txBox="1"/>
          <p:nvPr/>
        </p:nvSpPr>
        <p:spPr>
          <a:xfrm>
            <a:off x="2270613" y="1388800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FIVE WHYS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06B014-8750-2847-8EB7-9FC232436D32}"/>
              </a:ext>
            </a:extLst>
          </p:cNvPr>
          <p:cNvSpPr txBox="1"/>
          <p:nvPr/>
        </p:nvSpPr>
        <p:spPr>
          <a:xfrm>
            <a:off x="2270613" y="1627790"/>
            <a:ext cx="2075050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  <a:sym typeface="Hind Vadodara"/>
              </a:rPr>
              <a:t>Keep asking “why” until you get to root causes</a:t>
            </a:r>
          </a:p>
        </p:txBody>
      </p:sp>
      <p:grpSp>
        <p:nvGrpSpPr>
          <p:cNvPr id="25" name="item" descr="number 2" title="number">
            <a:extLst>
              <a:ext uri="{FF2B5EF4-FFF2-40B4-BE49-F238E27FC236}">
                <a16:creationId xmlns:a16="http://schemas.microsoft.com/office/drawing/2014/main" id="{56C0464D-2255-844A-86A2-6F8A0C975573}"/>
              </a:ext>
            </a:extLst>
          </p:cNvPr>
          <p:cNvGrpSpPr/>
          <p:nvPr/>
        </p:nvGrpSpPr>
        <p:grpSpPr>
          <a:xfrm>
            <a:off x="1594652" y="2515774"/>
            <a:ext cx="650048" cy="468803"/>
            <a:chOff x="1594652" y="2515774"/>
            <a:chExt cx="650048" cy="468803"/>
          </a:xfrm>
        </p:grpSpPr>
        <p:sp>
          <p:nvSpPr>
            <p:cNvPr id="26" name="background shape">
              <a:extLst>
                <a:ext uri="{FF2B5EF4-FFF2-40B4-BE49-F238E27FC236}">
                  <a16:creationId xmlns:a16="http://schemas.microsoft.com/office/drawing/2014/main" id="{BE9900DF-E60B-124A-8EE2-80EDD8BBB17C}"/>
                </a:ext>
              </a:extLst>
            </p:cNvPr>
            <p:cNvSpPr/>
            <p:nvPr/>
          </p:nvSpPr>
          <p:spPr>
            <a:xfrm rot="5400000">
              <a:off x="1797954" y="2537832"/>
              <a:ext cx="468803" cy="424688"/>
            </a:xfrm>
            <a:custGeom>
              <a:avLst/>
              <a:gdLst/>
              <a:ahLst/>
              <a:cxnLst/>
              <a:rect l="l" t="t" r="r" b="b"/>
              <a:pathLst>
                <a:path w="23071" h="20900" extrusionOk="0">
                  <a:moveTo>
                    <a:pt x="3528" y="5157"/>
                  </a:moveTo>
                  <a:lnTo>
                    <a:pt x="0" y="18728"/>
                  </a:lnTo>
                  <a:lnTo>
                    <a:pt x="23071" y="20900"/>
                  </a:lnTo>
                  <a:lnTo>
                    <a:pt x="219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7" name="number">
              <a:extLst>
                <a:ext uri="{FF2B5EF4-FFF2-40B4-BE49-F238E27FC236}">
                  <a16:creationId xmlns:a16="http://schemas.microsoft.com/office/drawing/2014/main" id="{AC60297C-507B-D449-B19B-26E8EDA082A7}"/>
                </a:ext>
              </a:extLst>
            </p:cNvPr>
            <p:cNvSpPr txBox="1"/>
            <p:nvPr/>
          </p:nvSpPr>
          <p:spPr>
            <a:xfrm>
              <a:off x="1594652" y="2671252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02</a:t>
              </a:r>
              <a:endParaRPr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1F4B0CD-F070-404F-A95B-A68E94AC4165}"/>
              </a:ext>
            </a:extLst>
          </p:cNvPr>
          <p:cNvSpPr txBox="1"/>
          <p:nvPr/>
        </p:nvSpPr>
        <p:spPr>
          <a:xfrm>
            <a:off x="2270613" y="2420096"/>
            <a:ext cx="21746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MIXED RESEARCH METHODS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03032B-2A31-1743-AA6E-75CA657E1F42}"/>
              </a:ext>
            </a:extLst>
          </p:cNvPr>
          <p:cNvSpPr txBox="1"/>
          <p:nvPr/>
        </p:nvSpPr>
        <p:spPr>
          <a:xfrm>
            <a:off x="2270613" y="2713408"/>
            <a:ext cx="2699356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ts val="1800"/>
              </a:lnSpc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Usability testing, 1:1 deep dives, and group discussions helped reveal the full picture</a:t>
            </a:r>
          </a:p>
        </p:txBody>
      </p:sp>
      <p:grpSp>
        <p:nvGrpSpPr>
          <p:cNvPr id="28" name="item" descr="number 3" title="number">
            <a:extLst>
              <a:ext uri="{FF2B5EF4-FFF2-40B4-BE49-F238E27FC236}">
                <a16:creationId xmlns:a16="http://schemas.microsoft.com/office/drawing/2014/main" id="{B97E434A-A296-0D4B-AB54-F8D5B57A603B}"/>
              </a:ext>
            </a:extLst>
          </p:cNvPr>
          <p:cNvGrpSpPr/>
          <p:nvPr/>
        </p:nvGrpSpPr>
        <p:grpSpPr>
          <a:xfrm>
            <a:off x="1681580" y="3575880"/>
            <a:ext cx="593886" cy="420700"/>
            <a:chOff x="1681580" y="3621145"/>
            <a:chExt cx="593886" cy="420700"/>
          </a:xfrm>
        </p:grpSpPr>
        <p:sp>
          <p:nvSpPr>
            <p:cNvPr id="29" name="background shape">
              <a:extLst>
                <a:ext uri="{FF2B5EF4-FFF2-40B4-BE49-F238E27FC236}">
                  <a16:creationId xmlns:a16="http://schemas.microsoft.com/office/drawing/2014/main" id="{CBC35470-036F-CD4B-926A-D1F2745A8A75}"/>
                </a:ext>
              </a:extLst>
            </p:cNvPr>
            <p:cNvSpPr/>
            <p:nvPr/>
          </p:nvSpPr>
          <p:spPr>
            <a:xfrm flipH="1">
              <a:off x="1915841" y="3621145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30" name="number">
              <a:extLst>
                <a:ext uri="{FF2B5EF4-FFF2-40B4-BE49-F238E27FC236}">
                  <a16:creationId xmlns:a16="http://schemas.microsoft.com/office/drawing/2014/main" id="{21664DD6-A2C2-8A4C-A547-79601A4F1402}"/>
                </a:ext>
              </a:extLst>
            </p:cNvPr>
            <p:cNvSpPr txBox="1"/>
            <p:nvPr/>
          </p:nvSpPr>
          <p:spPr>
            <a:xfrm>
              <a:off x="1681580" y="3750063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03</a:t>
              </a:r>
              <a:endParaRPr dirty="0"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1423A53-F030-4043-B55F-AD646A77E722}"/>
              </a:ext>
            </a:extLst>
          </p:cNvPr>
          <p:cNvSpPr txBox="1"/>
          <p:nvPr/>
        </p:nvSpPr>
        <p:spPr>
          <a:xfrm>
            <a:off x="2260453" y="3510788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REFRAME THE QUESTION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6C04D8-C108-5A49-A0A9-CB1C35E9F1F4}"/>
              </a:ext>
            </a:extLst>
          </p:cNvPr>
          <p:cNvSpPr txBox="1"/>
          <p:nvPr/>
        </p:nvSpPr>
        <p:spPr>
          <a:xfrm>
            <a:off x="2260453" y="3822206"/>
            <a:ext cx="2529840" cy="827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ts val="1800"/>
              </a:lnSpc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Users can speak more to what they need to do than how they want to do it</a:t>
            </a:r>
          </a:p>
        </p:txBody>
      </p:sp>
      <p:grpSp>
        <p:nvGrpSpPr>
          <p:cNvPr id="31" name="item" descr="number 4" title="number">
            <a:extLst>
              <a:ext uri="{FF2B5EF4-FFF2-40B4-BE49-F238E27FC236}">
                <a16:creationId xmlns:a16="http://schemas.microsoft.com/office/drawing/2014/main" id="{6DE4DE3A-3864-C348-9315-20B380C6B0D3}"/>
              </a:ext>
            </a:extLst>
          </p:cNvPr>
          <p:cNvGrpSpPr/>
          <p:nvPr/>
        </p:nvGrpSpPr>
        <p:grpSpPr>
          <a:xfrm>
            <a:off x="4971232" y="1471811"/>
            <a:ext cx="595149" cy="420700"/>
            <a:chOff x="4971232" y="1471811"/>
            <a:chExt cx="595149" cy="420700"/>
          </a:xfrm>
        </p:grpSpPr>
        <p:sp>
          <p:nvSpPr>
            <p:cNvPr id="32" name="background shape">
              <a:extLst>
                <a:ext uri="{FF2B5EF4-FFF2-40B4-BE49-F238E27FC236}">
                  <a16:creationId xmlns:a16="http://schemas.microsoft.com/office/drawing/2014/main" id="{B993DC35-9A36-A543-B5D1-E9A58F2049D5}"/>
                </a:ext>
              </a:extLst>
            </p:cNvPr>
            <p:cNvSpPr/>
            <p:nvPr/>
          </p:nvSpPr>
          <p:spPr>
            <a:xfrm flipH="1">
              <a:off x="5206756" y="1471811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33" name="number">
              <a:extLst>
                <a:ext uri="{FF2B5EF4-FFF2-40B4-BE49-F238E27FC236}">
                  <a16:creationId xmlns:a16="http://schemas.microsoft.com/office/drawing/2014/main" id="{8D02B186-C385-944E-A360-78C412D06775}"/>
                </a:ext>
              </a:extLst>
            </p:cNvPr>
            <p:cNvSpPr txBox="1"/>
            <p:nvPr/>
          </p:nvSpPr>
          <p:spPr>
            <a:xfrm>
              <a:off x="4971232" y="1600729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04</a:t>
              </a:r>
              <a:endParaRPr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5831FAB8-9F5A-F247-832C-3A8F0405D990}"/>
              </a:ext>
            </a:extLst>
          </p:cNvPr>
          <p:cNvSpPr txBox="1"/>
          <p:nvPr/>
        </p:nvSpPr>
        <p:spPr>
          <a:xfrm>
            <a:off x="5608791" y="1384156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GET CREATIVE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19A20FF-0F90-8A4C-BDAF-E7B667DDA229}"/>
              </a:ext>
            </a:extLst>
          </p:cNvPr>
          <p:cNvSpPr txBox="1"/>
          <p:nvPr/>
        </p:nvSpPr>
        <p:spPr>
          <a:xfrm>
            <a:off x="5608791" y="1623146"/>
            <a:ext cx="2075050" cy="827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ts val="1800"/>
              </a:lnSpc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Think outside the box from how users currently work</a:t>
            </a:r>
          </a:p>
        </p:txBody>
      </p:sp>
      <p:grpSp>
        <p:nvGrpSpPr>
          <p:cNvPr id="34" name="item" descr="number 5" title="number">
            <a:extLst>
              <a:ext uri="{FF2B5EF4-FFF2-40B4-BE49-F238E27FC236}">
                <a16:creationId xmlns:a16="http://schemas.microsoft.com/office/drawing/2014/main" id="{00A8B855-DED2-244A-95F0-2A3C89160208}"/>
              </a:ext>
            </a:extLst>
          </p:cNvPr>
          <p:cNvGrpSpPr/>
          <p:nvPr/>
        </p:nvGrpSpPr>
        <p:grpSpPr>
          <a:xfrm>
            <a:off x="4979269" y="2534286"/>
            <a:ext cx="587100" cy="420700"/>
            <a:chOff x="4979269" y="2534286"/>
            <a:chExt cx="587100" cy="420700"/>
          </a:xfrm>
        </p:grpSpPr>
        <p:sp>
          <p:nvSpPr>
            <p:cNvPr id="35" name="background shape">
              <a:extLst>
                <a:ext uri="{FF2B5EF4-FFF2-40B4-BE49-F238E27FC236}">
                  <a16:creationId xmlns:a16="http://schemas.microsoft.com/office/drawing/2014/main" id="{4D4A03AC-93CD-5C46-9D86-CAF9244ECD65}"/>
                </a:ext>
              </a:extLst>
            </p:cNvPr>
            <p:cNvSpPr/>
            <p:nvPr/>
          </p:nvSpPr>
          <p:spPr>
            <a:xfrm>
              <a:off x="5206744" y="2534286"/>
              <a:ext cx="359625" cy="420700"/>
            </a:xfrm>
            <a:custGeom>
              <a:avLst/>
              <a:gdLst/>
              <a:ahLst/>
              <a:cxnLst/>
              <a:rect l="l" t="t" r="r" b="b"/>
              <a:pathLst>
                <a:path w="14385" h="16828" extrusionOk="0">
                  <a:moveTo>
                    <a:pt x="0" y="4071"/>
                  </a:moveTo>
                  <a:lnTo>
                    <a:pt x="13843" y="0"/>
                  </a:lnTo>
                  <a:lnTo>
                    <a:pt x="14385" y="16828"/>
                  </a:lnTo>
                  <a:lnTo>
                    <a:pt x="2986" y="154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6" name="number">
              <a:extLst>
                <a:ext uri="{FF2B5EF4-FFF2-40B4-BE49-F238E27FC236}">
                  <a16:creationId xmlns:a16="http://schemas.microsoft.com/office/drawing/2014/main" id="{6A1DAB19-860B-9F44-A979-653F47064751}"/>
                </a:ext>
              </a:extLst>
            </p:cNvPr>
            <p:cNvSpPr txBox="1"/>
            <p:nvPr/>
          </p:nvSpPr>
          <p:spPr>
            <a:xfrm>
              <a:off x="4979269" y="2663204"/>
              <a:ext cx="577800" cy="20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Jockey One"/>
                  <a:ea typeface="Jockey One"/>
                  <a:cs typeface="Jockey One"/>
                  <a:sym typeface="Jockey One"/>
                </a:rPr>
                <a:t>05</a:t>
              </a:r>
              <a:endParaRPr>
                <a:solidFill>
                  <a:schemeClr val="accent3"/>
                </a:solidFill>
                <a:latin typeface="Jockey One"/>
                <a:ea typeface="Jockey One"/>
                <a:cs typeface="Jockey One"/>
                <a:sym typeface="Jockey One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8A627B9-A005-F14F-983D-B0251BFEA854}"/>
              </a:ext>
            </a:extLst>
          </p:cNvPr>
          <p:cNvSpPr txBox="1"/>
          <p:nvPr/>
        </p:nvSpPr>
        <p:spPr>
          <a:xfrm>
            <a:off x="5608790" y="2415452"/>
            <a:ext cx="25395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PUSH THE BOUNDARIES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42D9764-E4FB-1446-9B32-6A980611E364}"/>
              </a:ext>
            </a:extLst>
          </p:cNvPr>
          <p:cNvSpPr txBox="1"/>
          <p:nvPr/>
        </p:nvSpPr>
        <p:spPr>
          <a:xfrm>
            <a:off x="5608792" y="2708764"/>
            <a:ext cx="2581948" cy="579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ts val="1800"/>
              </a:lnSpc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Don’t let existing constraints go unchallenged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878166-5175-5641-A581-3881ACD8A1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1530672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785A2-62F9-FD4A-A11F-FD350C89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EXAMPLE – ROUNDTABLE USABILITY TESTING 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899D33-3220-124F-926D-8E5E0DD3ADCC}"/>
              </a:ext>
            </a:extLst>
          </p:cNvPr>
          <p:cNvSpPr txBox="1"/>
          <p:nvPr/>
        </p:nvSpPr>
        <p:spPr>
          <a:xfrm>
            <a:off x="1635759" y="396240"/>
            <a:ext cx="6872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We conducted end-to-end testing using a cooperative approach with all user groups where they could experience one another’s tasks, challenges, and needs.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B7E207-638A-BF4D-AE77-77BDDA4D1DAC}"/>
              </a:ext>
            </a:extLst>
          </p:cNvPr>
          <p:cNvSpPr txBox="1"/>
          <p:nvPr/>
        </p:nvSpPr>
        <p:spPr>
          <a:xfrm>
            <a:off x="1635760" y="1899512"/>
            <a:ext cx="2075050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  <a:sym typeface="Hind Vadodara"/>
              </a:rPr>
              <a:t>Create scenarios as close to real life as possible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F18F4A-3A5B-8044-A45E-FE0E36FD7111}"/>
              </a:ext>
            </a:extLst>
          </p:cNvPr>
          <p:cNvSpPr txBox="1"/>
          <p:nvPr/>
        </p:nvSpPr>
        <p:spPr>
          <a:xfrm>
            <a:off x="1640685" y="1565889"/>
            <a:ext cx="33497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PUT THINGS IN CONTEXT</a:t>
            </a:r>
          </a:p>
          <a:p>
            <a:pPr algn="ctr"/>
            <a:endParaRPr lang="en-US" sz="2000" dirty="0">
              <a:solidFill>
                <a:schemeClr val="accent1"/>
              </a:solidFill>
              <a:latin typeface="Jockey One" panose="02000506000000020004" pitchFamily="2" charset="0"/>
            </a:endParaRPr>
          </a:p>
          <a:p>
            <a:pPr algn="ctr"/>
            <a:endParaRPr lang="en-US" sz="2000" dirty="0">
              <a:solidFill>
                <a:schemeClr val="accent1"/>
              </a:solidFill>
              <a:latin typeface="Jockey One" panose="02000506000000020004" pitchFamily="2" charset="0"/>
            </a:endParaRPr>
          </a:p>
          <a:p>
            <a:endParaRPr lang="en-US" sz="2000" dirty="0">
              <a:solidFill>
                <a:schemeClr val="accent2"/>
              </a:solidFill>
              <a:latin typeface="Jockey One" panose="0200050600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DCA43C-4E47-C140-BA87-FDED4FD2923C}"/>
              </a:ext>
            </a:extLst>
          </p:cNvPr>
          <p:cNvSpPr txBox="1"/>
          <p:nvPr/>
        </p:nvSpPr>
        <p:spPr>
          <a:xfrm>
            <a:off x="6284242" y="3190526"/>
            <a:ext cx="2587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GAIN A HOLISTIC VIEW</a:t>
            </a:r>
          </a:p>
          <a:p>
            <a:pPr algn="ctr"/>
            <a:endParaRPr lang="en-US" sz="2000" dirty="0">
              <a:solidFill>
                <a:schemeClr val="accent1"/>
              </a:solidFill>
              <a:latin typeface="Jockey One" panose="02000506000000020004" pitchFamily="2" charset="0"/>
            </a:endParaRPr>
          </a:p>
          <a:p>
            <a:pPr algn="ctr"/>
            <a:endParaRPr lang="en-US" sz="2000" dirty="0">
              <a:solidFill>
                <a:schemeClr val="bg1"/>
              </a:solidFill>
              <a:latin typeface="Jockey One" panose="0200050600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27F2E-3030-E64B-9693-A6C1A4E9B443}"/>
              </a:ext>
            </a:extLst>
          </p:cNvPr>
          <p:cNvSpPr txBox="1"/>
          <p:nvPr/>
        </p:nvSpPr>
        <p:spPr>
          <a:xfrm>
            <a:off x="6304120" y="3523522"/>
            <a:ext cx="2075050" cy="1007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  <a:sym typeface="Hind Vadodara"/>
              </a:rPr>
              <a:t>The system wasn’t just siloed tasks — rather an end-to-end flow that involved many handoffs between processes</a:t>
            </a:r>
          </a:p>
        </p:txBody>
      </p:sp>
      <p:pic>
        <p:nvPicPr>
          <p:cNvPr id="13" name="image" descr="cartoon image of people working around a table together" title="people working around a table">
            <a:extLst>
              <a:ext uri="{FF2B5EF4-FFF2-40B4-BE49-F238E27FC236}">
                <a16:creationId xmlns:a16="http://schemas.microsoft.com/office/drawing/2014/main" id="{C2D72C8D-0308-2744-9116-46AFF79C48F0}"/>
              </a:ext>
            </a:extLst>
          </p:cNvPr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06985" y="1742318"/>
            <a:ext cx="2977257" cy="27817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3F593E-48E1-3D4A-AA55-8F3735AFEE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2575927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785A2-62F9-FD4A-A11F-FD350C89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MESSAGEING &amp; DOCUMENTS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899D33-3220-124F-926D-8E5E0DD3ADCC}"/>
              </a:ext>
            </a:extLst>
          </p:cNvPr>
          <p:cNvSpPr txBox="1"/>
          <p:nvPr/>
        </p:nvSpPr>
        <p:spPr>
          <a:xfrm>
            <a:off x="1635760" y="396240"/>
            <a:ext cx="6421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Users kept talking about sending documents to each other — what they really needed was to send messages with or without documents attached.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F18F4A-3A5B-8044-A45E-FE0E36FD7111}"/>
              </a:ext>
            </a:extLst>
          </p:cNvPr>
          <p:cNvSpPr txBox="1"/>
          <p:nvPr/>
        </p:nvSpPr>
        <p:spPr>
          <a:xfrm>
            <a:off x="1597187" y="1175291"/>
            <a:ext cx="33497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WHAT THEY SAID THEY NEED</a:t>
            </a:r>
          </a:p>
          <a:p>
            <a:pPr algn="ctr"/>
            <a:endParaRPr lang="en-US" sz="2000" dirty="0">
              <a:solidFill>
                <a:schemeClr val="accent1"/>
              </a:solidFill>
              <a:latin typeface="Jockey One" panose="02000506000000020004" pitchFamily="2" charset="0"/>
            </a:endParaRPr>
          </a:p>
          <a:p>
            <a:pPr algn="ctr"/>
            <a:endParaRPr lang="en-US" sz="2000" dirty="0">
              <a:solidFill>
                <a:schemeClr val="accent1"/>
              </a:solidFill>
              <a:latin typeface="Jockey One" panose="02000506000000020004" pitchFamily="2" charset="0"/>
            </a:endParaRPr>
          </a:p>
          <a:p>
            <a:endParaRPr lang="en-US" sz="2000" dirty="0">
              <a:solidFill>
                <a:schemeClr val="accent2"/>
              </a:solidFill>
              <a:latin typeface="Jockey One" panose="0200050600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DCA43C-4E47-C140-BA87-FDED4FD2923C}"/>
              </a:ext>
            </a:extLst>
          </p:cNvPr>
          <p:cNvSpPr txBox="1"/>
          <p:nvPr/>
        </p:nvSpPr>
        <p:spPr>
          <a:xfrm>
            <a:off x="5572795" y="1175291"/>
            <a:ext cx="32271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WHAT THEY REALLY NEED</a:t>
            </a:r>
          </a:p>
          <a:p>
            <a:pPr algn="ctr"/>
            <a:endParaRPr lang="en-US" sz="2000" dirty="0">
              <a:solidFill>
                <a:schemeClr val="accent1"/>
              </a:solidFill>
              <a:latin typeface="Jockey One" panose="02000506000000020004" pitchFamily="2" charset="0"/>
            </a:endParaRPr>
          </a:p>
          <a:p>
            <a:pPr algn="ctr"/>
            <a:endParaRPr lang="en-US" sz="2000" dirty="0">
              <a:solidFill>
                <a:schemeClr val="bg1"/>
              </a:solidFill>
              <a:latin typeface="Jockey One" panose="02000506000000020004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3F593E-48E1-3D4A-AA55-8F3735AFEE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 dirty="0"/>
          </a:p>
        </p:txBody>
      </p:sp>
      <p:pic>
        <p:nvPicPr>
          <p:cNvPr id="19" name="image" descr="screenshot of new system showing ability to send documents to other court employees" title="screenshot of system">
            <a:extLst>
              <a:ext uri="{FF2B5EF4-FFF2-40B4-BE49-F238E27FC236}">
                <a16:creationId xmlns:a16="http://schemas.microsoft.com/office/drawing/2014/main" id="{7AE27407-4DC8-834B-9755-C56E5E01DABD}"/>
              </a:ext>
            </a:extLst>
          </p:cNvPr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4401" y="1558856"/>
            <a:ext cx="3137179" cy="3394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image" descr="screenshot of new system allowing users to send messages to each other and attach an optional document" title="screenshot of system">
            <a:extLst>
              <a:ext uri="{FF2B5EF4-FFF2-40B4-BE49-F238E27FC236}">
                <a16:creationId xmlns:a16="http://schemas.microsoft.com/office/drawing/2014/main" id="{BA253E3A-566B-714F-A354-C7B8160CE8C9}"/>
              </a:ext>
            </a:extLst>
          </p:cNvPr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70007" y="1558856"/>
            <a:ext cx="2202414" cy="339424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754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D63D54E-1D10-2747-AA4C-498D4AC742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end result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7A15069-6CED-C746-93FF-5BF3D3574603}"/>
              </a:ext>
            </a:extLst>
          </p:cNvPr>
          <p:cNvSpPr txBox="1">
            <a:spLocks/>
          </p:cNvSpPr>
          <p:nvPr/>
        </p:nvSpPr>
        <p:spPr>
          <a:xfrm>
            <a:off x="305434" y="527685"/>
            <a:ext cx="3971925" cy="355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chemeClr val="accent3"/>
                </a:solidFill>
                <a:latin typeface="Jockey One" panose="02000506000000020004" pitchFamily="2" charset="0"/>
              </a:rPr>
              <a:t>RESULT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9AC2372-B427-0A4D-8C0C-8D6562C2E710}"/>
              </a:ext>
            </a:extLst>
          </p:cNvPr>
          <p:cNvSpPr txBox="1">
            <a:spLocks/>
          </p:cNvSpPr>
          <p:nvPr/>
        </p:nvSpPr>
        <p:spPr>
          <a:xfrm>
            <a:off x="325755" y="984884"/>
            <a:ext cx="2630805" cy="5391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Avenir Next Condensed Medium" panose="020B0506020202020204" pitchFamily="34" charset="0"/>
              </a:rPr>
              <a:t>Perfectly thawed chicken!</a:t>
            </a:r>
          </a:p>
        </p:txBody>
      </p:sp>
      <p:pic>
        <p:nvPicPr>
          <p:cNvPr id="7" name="image" descr="cartoon image of microwave" title="microwave">
            <a:extLst>
              <a:ext uri="{FF2B5EF4-FFF2-40B4-BE49-F238E27FC236}">
                <a16:creationId xmlns:a16="http://schemas.microsoft.com/office/drawing/2014/main" id="{90E7CD48-B7C6-AB41-9017-CD651242B5E7}"/>
              </a:ext>
            </a:extLst>
          </p:cNvPr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1168" y="1663650"/>
            <a:ext cx="4966932" cy="29612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8FFE06-EC73-AE42-BF44-FF7EA08393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pic>
        <p:nvPicPr>
          <p:cNvPr id="10" name="image" descr="cartoon image of thawed chicken next to microwave" title="chicken">
            <a:extLst>
              <a:ext uri="{FF2B5EF4-FFF2-40B4-BE49-F238E27FC236}">
                <a16:creationId xmlns:a16="http://schemas.microsoft.com/office/drawing/2014/main" id="{64415A10-4910-DB4C-9E8E-228ABBDEFAA3}"/>
              </a:ext>
            </a:extLst>
          </p:cNvPr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8850" y="2081734"/>
            <a:ext cx="1768475" cy="24567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29758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184EE3-AC5A-424D-A641-5B31BB0326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4167" y="2246244"/>
            <a:ext cx="1403085" cy="612673"/>
          </a:xfrm>
        </p:spPr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DF8D8BDA-30E8-C342-9DFE-E4FA075EB8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6994" y="1698261"/>
            <a:ext cx="2810400" cy="577800"/>
          </a:xfrm>
        </p:spPr>
        <p:txBody>
          <a:bodyPr/>
          <a:lstStyle/>
          <a:p>
            <a:r>
              <a:rPr lang="en-US" sz="2000" dirty="0">
                <a:solidFill>
                  <a:schemeClr val="accent3"/>
                </a:solidFill>
                <a:latin typeface="Jockey One" panose="02000506000000020004" pitchFamily="2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711660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D63D54E-1D10-2747-AA4C-498D4AC742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1: An analogy for UX research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7A15069-6CED-C746-93FF-5BF3D3574603}"/>
              </a:ext>
            </a:extLst>
          </p:cNvPr>
          <p:cNvSpPr txBox="1">
            <a:spLocks/>
          </p:cNvSpPr>
          <p:nvPr/>
        </p:nvSpPr>
        <p:spPr>
          <a:xfrm>
            <a:off x="305434" y="527685"/>
            <a:ext cx="3971925" cy="355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chemeClr val="accent3"/>
                </a:solidFill>
                <a:latin typeface="Jockey One" panose="02000506000000020004" pitchFamily="2" charset="0"/>
              </a:rPr>
              <a:t>REQUIREMENT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9AC2372-B427-0A4D-8C0C-8D6562C2E710}"/>
              </a:ext>
            </a:extLst>
          </p:cNvPr>
          <p:cNvSpPr txBox="1">
            <a:spLocks/>
          </p:cNvSpPr>
          <p:nvPr/>
        </p:nvSpPr>
        <p:spPr>
          <a:xfrm>
            <a:off x="325756" y="984884"/>
            <a:ext cx="2779584" cy="5391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Avenir Next Condensed Medium" panose="020B0506020202020204" pitchFamily="34" charset="0"/>
              </a:rPr>
              <a:t>What’s the best way to thaw frozen chicken?</a:t>
            </a:r>
          </a:p>
        </p:txBody>
      </p:sp>
      <p:pic>
        <p:nvPicPr>
          <p:cNvPr id="12" name="image" descr="cartoon chicken frozen in block of ice" title="frozen chicken">
            <a:extLst>
              <a:ext uri="{FF2B5EF4-FFF2-40B4-BE49-F238E27FC236}">
                <a16:creationId xmlns:a16="http://schemas.microsoft.com/office/drawing/2014/main" id="{B4AA77AD-86EF-C749-9BFA-50BC1CF1AE95}"/>
              </a:ext>
            </a:extLst>
          </p:cNvPr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73275" y="2926332"/>
            <a:ext cx="1207949" cy="1628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age" descr="cartoon image of microwave" title="microwave">
            <a:extLst>
              <a:ext uri="{FF2B5EF4-FFF2-40B4-BE49-F238E27FC236}">
                <a16:creationId xmlns:a16="http://schemas.microsoft.com/office/drawing/2014/main" id="{6BEC9559-A697-4E4A-93CD-BC88DDAB8F29}"/>
              </a:ext>
            </a:extLst>
          </p:cNvPr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1168" y="1663650"/>
            <a:ext cx="4966932" cy="29612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8FFE06-EC73-AE42-BF44-FF7EA08393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41386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D63D54E-1D10-2747-AA4C-498D4AC742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1: An analogy for UX research continued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7A15069-6CED-C746-93FF-5BF3D3574603}"/>
              </a:ext>
            </a:extLst>
          </p:cNvPr>
          <p:cNvSpPr txBox="1">
            <a:spLocks/>
          </p:cNvSpPr>
          <p:nvPr/>
        </p:nvSpPr>
        <p:spPr>
          <a:xfrm>
            <a:off x="305434" y="527685"/>
            <a:ext cx="3971925" cy="355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chemeClr val="accent3"/>
                </a:solidFill>
                <a:latin typeface="Jockey One" panose="02000506000000020004" pitchFamily="2" charset="0"/>
              </a:rPr>
              <a:t>REALLY…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9AC2372-B427-0A4D-8C0C-8D6562C2E710}"/>
              </a:ext>
            </a:extLst>
          </p:cNvPr>
          <p:cNvSpPr txBox="1">
            <a:spLocks/>
          </p:cNvSpPr>
          <p:nvPr/>
        </p:nvSpPr>
        <p:spPr>
          <a:xfrm>
            <a:off x="325756" y="984884"/>
            <a:ext cx="2779584" cy="5391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Avenir Next Condensed Medium" panose="020B0506020202020204" pitchFamily="34" charset="0"/>
              </a:rPr>
              <a:t>What’s the best way to thaw frozen chicken…without the cat eating it?</a:t>
            </a:r>
          </a:p>
        </p:txBody>
      </p:sp>
      <p:pic>
        <p:nvPicPr>
          <p:cNvPr id="10" name="image" descr="cartoon image of cat" title="cat">
            <a:extLst>
              <a:ext uri="{FF2B5EF4-FFF2-40B4-BE49-F238E27FC236}">
                <a16:creationId xmlns:a16="http://schemas.microsoft.com/office/drawing/2014/main" id="{A5D0E8B1-A8DB-2F4E-87DB-F0E0380F4EFC}"/>
              </a:ext>
            </a:extLst>
          </p:cNvPr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0550" y="2927284"/>
            <a:ext cx="2776326" cy="2260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" descr="cartoon image of microwave" title="microwave">
            <a:extLst>
              <a:ext uri="{FF2B5EF4-FFF2-40B4-BE49-F238E27FC236}">
                <a16:creationId xmlns:a16="http://schemas.microsoft.com/office/drawing/2014/main" id="{B34ACB6C-6C8B-E54A-9655-B231479F5D7A}"/>
              </a:ext>
            </a:extLst>
          </p:cNvPr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1168" y="1663650"/>
            <a:ext cx="4966932" cy="2961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age" descr="cartoon image of chicken in block of ice sitting inside the microwave" title="frozen chicken">
            <a:extLst>
              <a:ext uri="{FF2B5EF4-FFF2-40B4-BE49-F238E27FC236}">
                <a16:creationId xmlns:a16="http://schemas.microsoft.com/office/drawing/2014/main" id="{5FFF4688-8814-BA44-8A03-E120A5BB8BD2}"/>
              </a:ext>
            </a:extLst>
          </p:cNvPr>
          <p:cNvPicPr preferRelativeResize="0"/>
          <p:nvPr/>
        </p:nvPicPr>
        <p:blipFill rotWithShape="1"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87075" y="2738214"/>
            <a:ext cx="1054458" cy="10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8FFE06-EC73-AE42-BF44-FF7EA08393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51306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74DA8D-43AC-464B-95EE-0B854BF047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1AB55-DDB7-D948-864A-EB0D4492E4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UNITES STATES TAX COURT (USTC)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0931AD-0339-3E4A-B058-3BBFEFA563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Building a new case management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06A85-CC72-434D-9094-78E4FDA8D0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3"/>
                </a:solidFill>
              </a:rPr>
              <a:t>6</a:t>
            </a:fld>
            <a:endParaRPr lang="en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677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551DE-4268-714A-86D5-26921C5AE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C829E6-3905-2749-8DC7-4C4C1FF40584}"/>
              </a:ext>
            </a:extLst>
          </p:cNvPr>
          <p:cNvSpPr txBox="1"/>
          <p:nvPr/>
        </p:nvSpPr>
        <p:spPr>
          <a:xfrm>
            <a:off x="1635760" y="396240"/>
            <a:ext cx="6512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The United States Tax Court is the primary federal court that resolves issues between taxpayers and the IRS.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452C24-6F1F-6242-AE2B-52E7668161B3}"/>
              </a:ext>
            </a:extLst>
          </p:cNvPr>
          <p:cNvSpPr txBox="1"/>
          <p:nvPr/>
        </p:nvSpPr>
        <p:spPr>
          <a:xfrm>
            <a:off x="1645920" y="1280160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30-35 JUDGES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06B014-8750-2847-8EB7-9FC232436D32}"/>
              </a:ext>
            </a:extLst>
          </p:cNvPr>
          <p:cNvSpPr txBox="1"/>
          <p:nvPr/>
        </p:nvSpPr>
        <p:spPr>
          <a:xfrm>
            <a:off x="1645920" y="1627790"/>
            <a:ext cx="2529840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ea typeface="Hind Vadodara"/>
                <a:cs typeface="Hind Vadodara"/>
                <a:sym typeface="Hind Vadodara"/>
              </a:rPr>
              <a:t>Who work at the Tax Court in Washington D.C.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F4B0CD-F070-404F-A95B-A68E94AC4165}"/>
              </a:ext>
            </a:extLst>
          </p:cNvPr>
          <p:cNvSpPr txBox="1"/>
          <p:nvPr/>
        </p:nvSpPr>
        <p:spPr>
          <a:xfrm>
            <a:off x="1645920" y="2519680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73 CITIES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03032B-2A31-1743-AA6E-75CA657E1F42}"/>
              </a:ext>
            </a:extLst>
          </p:cNvPr>
          <p:cNvSpPr txBox="1"/>
          <p:nvPr/>
        </p:nvSpPr>
        <p:spPr>
          <a:xfrm>
            <a:off x="1645920" y="2867310"/>
            <a:ext cx="25298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Aft>
                <a:spcPts val="200"/>
              </a:spcAft>
              <a:buFont typeface="Hind Vadodara Light"/>
              <a:buNone/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  <a:sym typeface="Hind Vadodara"/>
              </a:rPr>
              <a:t>Judges travel nationwide to provide access to the Court for all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423A53-F030-4043-B55F-AD646A77E722}"/>
              </a:ext>
            </a:extLst>
          </p:cNvPr>
          <p:cNvSpPr txBox="1"/>
          <p:nvPr/>
        </p:nvSpPr>
        <p:spPr>
          <a:xfrm>
            <a:off x="1635760" y="3782388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70%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6C04D8-C108-5A49-A0A9-CB1C35E9F1F4}"/>
              </a:ext>
            </a:extLst>
          </p:cNvPr>
          <p:cNvSpPr txBox="1"/>
          <p:nvPr/>
        </p:nvSpPr>
        <p:spPr>
          <a:xfrm>
            <a:off x="1635760" y="4130018"/>
            <a:ext cx="25298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200"/>
              </a:spcAft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  <a:sym typeface="Hind Vadodara"/>
              </a:rPr>
              <a:t>Taxpayers who represent themselves, so everything has to be very user-friendly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20F797-BAA5-9F41-BA7E-552903E40D1C}"/>
              </a:ext>
            </a:extLst>
          </p:cNvPr>
          <p:cNvSpPr txBox="1"/>
          <p:nvPr/>
        </p:nvSpPr>
        <p:spPr>
          <a:xfrm>
            <a:off x="5070315" y="1280160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35+ YEARS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777119-AD21-4F46-94CB-96143392EE55}"/>
              </a:ext>
            </a:extLst>
          </p:cNvPr>
          <p:cNvSpPr txBox="1"/>
          <p:nvPr/>
        </p:nvSpPr>
        <p:spPr>
          <a:xfrm>
            <a:off x="5070315" y="1627790"/>
            <a:ext cx="25298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200"/>
              </a:spcAft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  <a:sym typeface="Hind Vadodara"/>
              </a:rPr>
              <a:t>Age of Court’s current legacy case management system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12C931-31A0-7444-A0A7-13ACA5CF7C7A}"/>
              </a:ext>
            </a:extLst>
          </p:cNvPr>
          <p:cNvSpPr txBox="1"/>
          <p:nvPr/>
        </p:nvSpPr>
        <p:spPr>
          <a:xfrm>
            <a:off x="5070315" y="2519680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11.5 YEARS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ECAC56-AF80-BE4A-860B-1B81445082D1}"/>
              </a:ext>
            </a:extLst>
          </p:cNvPr>
          <p:cNvSpPr txBox="1"/>
          <p:nvPr/>
        </p:nvSpPr>
        <p:spPr>
          <a:xfrm>
            <a:off x="5070315" y="2867310"/>
            <a:ext cx="25298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Aft>
                <a:spcPts val="200"/>
              </a:spcAft>
              <a:buFont typeface="Hind Vadodara Light"/>
              <a:buNone/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  <a:sym typeface="Hind Vadodara"/>
              </a:rPr>
              <a:t>Average length of service for 166 current Court employees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C7962-B4D2-EC46-AC1F-80E6F4CBB8F9}"/>
              </a:ext>
            </a:extLst>
          </p:cNvPr>
          <p:cNvSpPr txBox="1"/>
          <p:nvPr/>
        </p:nvSpPr>
        <p:spPr>
          <a:xfrm>
            <a:off x="5060155" y="3782388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2017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16A662-DBB9-9841-9708-9283BED62F8C}"/>
              </a:ext>
            </a:extLst>
          </p:cNvPr>
          <p:cNvSpPr txBox="1"/>
          <p:nvPr/>
        </p:nvSpPr>
        <p:spPr>
          <a:xfrm>
            <a:off x="5060155" y="4130018"/>
            <a:ext cx="25298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200"/>
              </a:spcAft>
            </a:pPr>
            <a:r>
              <a:rPr lang="en-US" sz="1300" dirty="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  <a:sym typeface="Hind Vadodara"/>
              </a:rPr>
              <a:t>Put out competitive procurement to build new open-source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878166-5175-5641-A581-3881ACD8A1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19673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551DE-4268-714A-86D5-26921C5AE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C829E6-3905-2749-8DC7-4C4C1FF40584}"/>
              </a:ext>
            </a:extLst>
          </p:cNvPr>
          <p:cNvSpPr txBox="1"/>
          <p:nvPr/>
        </p:nvSpPr>
        <p:spPr>
          <a:xfrm>
            <a:off x="1635760" y="396240"/>
            <a:ext cx="6512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spcBef>
                <a:spcPts val="300"/>
              </a:spcBef>
              <a:defRPr sz="180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</a:defRPr>
            </a:lvl1pPr>
          </a:lstStyle>
          <a:p>
            <a:r>
              <a:rPr lang="en-US" dirty="0">
                <a:sym typeface="Hind Vadodara Medium"/>
              </a:rPr>
              <a:t>Build a green field case management system to receive, track, and manage petitions to the United States Tax Court contesting federal taxes.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452C24-6F1F-6242-AE2B-52E7668161B3}"/>
              </a:ext>
            </a:extLst>
          </p:cNvPr>
          <p:cNvSpPr txBox="1"/>
          <p:nvPr/>
        </p:nvSpPr>
        <p:spPr>
          <a:xfrm>
            <a:off x="1645920" y="1239520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Jockey One" panose="02000506000000020004" pitchFamily="2" charset="0"/>
              </a:rPr>
              <a:t>COMMUNICATION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06B014-8750-2847-8EB7-9FC232436D32}"/>
              </a:ext>
            </a:extLst>
          </p:cNvPr>
          <p:cNvSpPr txBox="1"/>
          <p:nvPr/>
        </p:nvSpPr>
        <p:spPr>
          <a:xfrm>
            <a:off x="1645919" y="1536350"/>
            <a:ext cx="237137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Send messages, add notes to cases, receive notifications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B89F80-71BC-854A-AFD9-06486AD18A1F}"/>
              </a:ext>
            </a:extLst>
          </p:cNvPr>
          <p:cNvSpPr txBox="1"/>
          <p:nvPr/>
        </p:nvSpPr>
        <p:spPr>
          <a:xfrm>
            <a:off x="1635760" y="2143760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600">
                <a:solidFill>
                  <a:schemeClr val="accent1"/>
                </a:solidFill>
                <a:latin typeface="Jockey One" panose="02000506000000020004" pitchFamily="2" charset="0"/>
              </a:defRPr>
            </a:lvl1pPr>
          </a:lstStyle>
          <a:p>
            <a:r>
              <a:rPr lang="en-US" dirty="0">
                <a:sym typeface="Jockey One"/>
              </a:rPr>
              <a:t>CASE MANAGEMENT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80C264-D034-C34A-8C7F-F1AF4EDECDB1}"/>
              </a:ext>
            </a:extLst>
          </p:cNvPr>
          <p:cNvSpPr txBox="1"/>
          <p:nvPr/>
        </p:nvSpPr>
        <p:spPr>
          <a:xfrm>
            <a:off x="1635760" y="2440590"/>
            <a:ext cx="219456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Work case through its entire lifecycle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C2ED0C-943F-F142-A771-5F76E2B244A0}"/>
              </a:ext>
            </a:extLst>
          </p:cNvPr>
          <p:cNvSpPr txBox="1"/>
          <p:nvPr/>
        </p:nvSpPr>
        <p:spPr>
          <a:xfrm>
            <a:off x="1656080" y="3048000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Jockey One" panose="02000506000000020004" pitchFamily="2" charset="0"/>
              </a:rPr>
              <a:t>DOC MANAGEMENT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0DD0266-89AD-BD42-B03A-B362733D3450}"/>
              </a:ext>
            </a:extLst>
          </p:cNvPr>
          <p:cNvSpPr txBox="1"/>
          <p:nvPr/>
        </p:nvSpPr>
        <p:spPr>
          <a:xfrm>
            <a:off x="1656080" y="3344830"/>
            <a:ext cx="219456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Scan paper, edit data, print docs, e-sign, maintain versions, etc.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6864AE2-1637-A34F-B1E1-AEA5C4829CBF}"/>
              </a:ext>
            </a:extLst>
          </p:cNvPr>
          <p:cNvSpPr txBox="1"/>
          <p:nvPr/>
        </p:nvSpPr>
        <p:spPr>
          <a:xfrm>
            <a:off x="1645920" y="3952240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CREATE DOCUMENTS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36D756C-F477-A149-9BB5-A2249DE12764}"/>
              </a:ext>
            </a:extLst>
          </p:cNvPr>
          <p:cNvSpPr txBox="1"/>
          <p:nvPr/>
        </p:nvSpPr>
        <p:spPr>
          <a:xfrm>
            <a:off x="1645919" y="4249070"/>
            <a:ext cx="237137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Write, edit, and issue orders, share access to certain docs, save draft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51A60B5-33EC-2340-979D-19298B3A71E3}"/>
              </a:ext>
            </a:extLst>
          </p:cNvPr>
          <p:cNvSpPr txBox="1"/>
          <p:nvPr/>
        </p:nvSpPr>
        <p:spPr>
          <a:xfrm>
            <a:off x="4932167" y="1239520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Jockey One" panose="02000506000000020004" pitchFamily="2" charset="0"/>
              </a:rPr>
              <a:t>TRIALS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A5DCBBF-EF27-9441-AFE2-A06F55AA8AAA}"/>
              </a:ext>
            </a:extLst>
          </p:cNvPr>
          <p:cNvSpPr txBox="1"/>
          <p:nvPr/>
        </p:nvSpPr>
        <p:spPr>
          <a:xfrm>
            <a:off x="4932166" y="1536350"/>
            <a:ext cx="2371373" cy="827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Schedule trials across different cities, assign cases to trials, track status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1EFAEF-CD3E-224A-A0FD-AEAE0C363A91}"/>
              </a:ext>
            </a:extLst>
          </p:cNvPr>
          <p:cNvSpPr txBox="1"/>
          <p:nvPr/>
        </p:nvSpPr>
        <p:spPr>
          <a:xfrm>
            <a:off x="4922007" y="2143760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600">
                <a:solidFill>
                  <a:schemeClr val="accent1"/>
                </a:solidFill>
                <a:latin typeface="Jockey One" panose="02000506000000020004" pitchFamily="2" charset="0"/>
              </a:defRPr>
            </a:lvl1pPr>
          </a:lstStyle>
          <a:p>
            <a:r>
              <a:rPr lang="en-US" dirty="0">
                <a:sym typeface="Jockey One"/>
              </a:rPr>
              <a:t>REPORTING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597F16C-EE2D-294B-99D7-3AAAFDF19258}"/>
              </a:ext>
            </a:extLst>
          </p:cNvPr>
          <p:cNvSpPr txBox="1"/>
          <p:nvPr/>
        </p:nvSpPr>
        <p:spPr>
          <a:xfrm>
            <a:off x="4922007" y="2440590"/>
            <a:ext cx="23815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Standard reports run frequently, on-demand and customized reporting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8892002-774E-B545-955C-0582466CD544}"/>
              </a:ext>
            </a:extLst>
          </p:cNvPr>
          <p:cNvSpPr txBox="1"/>
          <p:nvPr/>
        </p:nvSpPr>
        <p:spPr>
          <a:xfrm>
            <a:off x="4942327" y="3048000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Jockey One" panose="02000506000000020004" pitchFamily="2" charset="0"/>
              </a:rPr>
              <a:t>ROLE-BASED ACCESS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9394B7-1D3B-D843-B30E-BB7564AE3FF0}"/>
              </a:ext>
            </a:extLst>
          </p:cNvPr>
          <p:cNvSpPr txBox="1"/>
          <p:nvPr/>
        </p:nvSpPr>
        <p:spPr>
          <a:xfrm>
            <a:off x="4942327" y="3344830"/>
            <a:ext cx="2194560" cy="827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Permission-based views generated by user roles, sealed cases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236E7C3-2449-1D44-BBE0-8C09BACAC21B}"/>
              </a:ext>
            </a:extLst>
          </p:cNvPr>
          <p:cNvSpPr txBox="1"/>
          <p:nvPr/>
        </p:nvSpPr>
        <p:spPr>
          <a:xfrm>
            <a:off x="4932167" y="3952240"/>
            <a:ext cx="2804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Jockey One"/>
                <a:ea typeface="Jockey One"/>
                <a:cs typeface="Jockey One"/>
                <a:sym typeface="Jockey One"/>
              </a:rPr>
              <a:t>AUTOMATION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DA65D3-64A7-5D44-B7B1-92BC50391323}"/>
              </a:ext>
            </a:extLst>
          </p:cNvPr>
          <p:cNvSpPr txBox="1"/>
          <p:nvPr/>
        </p:nvSpPr>
        <p:spPr>
          <a:xfrm>
            <a:off x="4932166" y="4249070"/>
            <a:ext cx="2371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Digitize and automate manual or paper processes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878166-5175-5641-A581-3881ACD8A1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89827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551DE-4268-714A-86D5-26921C5AE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C829E6-3905-2749-8DC7-4C4C1FF40584}"/>
              </a:ext>
            </a:extLst>
          </p:cNvPr>
          <p:cNvSpPr txBox="1"/>
          <p:nvPr/>
        </p:nvSpPr>
        <p:spPr>
          <a:xfrm>
            <a:off x="1635760" y="396240"/>
            <a:ext cx="6512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-US" sz="1800" dirty="0">
                <a:solidFill>
                  <a:schemeClr val="accent2"/>
                </a:solidFill>
                <a:latin typeface="Avenir Next Condensed Medium" panose="020B0506020202020204" pitchFamily="34" charset="0"/>
                <a:ea typeface="Hind Vadodara Medium"/>
                <a:cs typeface="Hind Vadodara Medium"/>
                <a:sym typeface="Hind Vadodara Medium"/>
              </a:rPr>
              <a:t>In addition to the usual challenges of building complex software, we faced other unique obstacles.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452C24-6F1F-6242-AE2B-52E7668161B3}"/>
              </a:ext>
            </a:extLst>
          </p:cNvPr>
          <p:cNvSpPr txBox="1"/>
          <p:nvPr/>
        </p:nvSpPr>
        <p:spPr>
          <a:xfrm>
            <a:off x="1645920" y="1280160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COULDN’T SEE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06B014-8750-2847-8EB7-9FC232436D32}"/>
              </a:ext>
            </a:extLst>
          </p:cNvPr>
          <p:cNvSpPr txBox="1"/>
          <p:nvPr/>
        </p:nvSpPr>
        <p:spPr>
          <a:xfrm>
            <a:off x="1645919" y="1627790"/>
            <a:ext cx="30962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Strict NDA meant vendor couldn’t see a single piece of the existing system — no screens, no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F4B0CD-F070-404F-A95B-A68E94AC4165}"/>
              </a:ext>
            </a:extLst>
          </p:cNvPr>
          <p:cNvSpPr txBox="1"/>
          <p:nvPr/>
        </p:nvSpPr>
        <p:spPr>
          <a:xfrm>
            <a:off x="1645920" y="2519680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SYSTEM OWNERSHIP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03032B-2A31-1743-AA6E-75CA657E1F42}"/>
              </a:ext>
            </a:extLst>
          </p:cNvPr>
          <p:cNvSpPr txBox="1"/>
          <p:nvPr/>
        </p:nvSpPr>
        <p:spPr>
          <a:xfrm>
            <a:off x="1645920" y="2867310"/>
            <a:ext cx="2529840" cy="827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Many employees helped in the creation of the existing system over years of use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423A53-F030-4043-B55F-AD646A77E722}"/>
              </a:ext>
            </a:extLst>
          </p:cNvPr>
          <p:cNvSpPr txBox="1"/>
          <p:nvPr/>
        </p:nvSpPr>
        <p:spPr>
          <a:xfrm>
            <a:off x="1635760" y="3782388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LONG-TIME USERS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6C04D8-C108-5A49-A0A9-CB1C35E9F1F4}"/>
              </a:ext>
            </a:extLst>
          </p:cNvPr>
          <p:cNvSpPr txBox="1"/>
          <p:nvPr/>
        </p:nvSpPr>
        <p:spPr>
          <a:xfrm>
            <a:off x="1635760" y="4130018"/>
            <a:ext cx="2529840" cy="827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Many users have been on the system for 20+ years and aren’t very tech savvy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20F797-BAA5-9F41-BA7E-552903E40D1C}"/>
              </a:ext>
            </a:extLst>
          </p:cNvPr>
          <p:cNvSpPr txBox="1"/>
          <p:nvPr/>
        </p:nvSpPr>
        <p:spPr>
          <a:xfrm>
            <a:off x="5070315" y="1280160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DISCONNECTED APPS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777119-AD21-4F46-94CB-96143392EE55}"/>
              </a:ext>
            </a:extLst>
          </p:cNvPr>
          <p:cNvSpPr txBox="1"/>
          <p:nvPr/>
        </p:nvSpPr>
        <p:spPr>
          <a:xfrm>
            <a:off x="5070314" y="1627790"/>
            <a:ext cx="295608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New features were rolled out as a separate system/app that didn’t talk to the existing ones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12C931-31A0-7444-A0A7-13ACA5CF7C7A}"/>
              </a:ext>
            </a:extLst>
          </p:cNvPr>
          <p:cNvSpPr txBox="1"/>
          <p:nvPr/>
        </p:nvSpPr>
        <p:spPr>
          <a:xfrm>
            <a:off x="5070315" y="2519680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COMPLEX WORKFLOWS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ECAC56-AF80-BE4A-860B-1B81445082D1}"/>
              </a:ext>
            </a:extLst>
          </p:cNvPr>
          <p:cNvSpPr txBox="1"/>
          <p:nvPr/>
        </p:nvSpPr>
        <p:spPr>
          <a:xfrm>
            <a:off x="5070314" y="2867310"/>
            <a:ext cx="295608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The system has over a dozen user types with different permissions, needs, and tasks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C7962-B4D2-EC46-AC1F-80E6F4CBB8F9}"/>
              </a:ext>
            </a:extLst>
          </p:cNvPr>
          <p:cNvSpPr txBox="1"/>
          <p:nvPr/>
        </p:nvSpPr>
        <p:spPr>
          <a:xfrm>
            <a:off x="5060155" y="3782388"/>
            <a:ext cx="280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Jockey One" panose="02000506000000020004" pitchFamily="2" charset="0"/>
              </a:rPr>
              <a:t>OFFLINE PROCESSES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16A662-DBB9-9841-9708-9283BED62F8C}"/>
              </a:ext>
            </a:extLst>
          </p:cNvPr>
          <p:cNvSpPr txBox="1"/>
          <p:nvPr/>
        </p:nvSpPr>
        <p:spPr>
          <a:xfrm>
            <a:off x="5060154" y="4130018"/>
            <a:ext cx="295608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spcAft>
                <a:spcPts val="200"/>
              </a:spcAft>
              <a:buFont typeface="Hind Vadodara Light"/>
              <a:buNone/>
              <a:defRPr sz="1300">
                <a:solidFill>
                  <a:schemeClr val="accent2"/>
                </a:solidFill>
                <a:latin typeface="Avenir Next Condensed" panose="020B0506020202020204" pitchFamily="34" charset="0"/>
                <a:cs typeface="Hind Vadodara"/>
              </a:defRPr>
            </a:lvl1pPr>
          </a:lstStyle>
          <a:p>
            <a:r>
              <a:rPr lang="en-US" dirty="0">
                <a:sym typeface="Hind Vadodara"/>
              </a:rPr>
              <a:t>Cases were only initiated with a paper petition and many complicated processes were offline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878166-5175-5641-A581-3881ACD8A1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18787458"/>
      </p:ext>
    </p:extLst>
  </p:cSld>
  <p:clrMapOvr>
    <a:masterClrMapping/>
  </p:clrMapOvr>
</p:sld>
</file>

<file path=ppt/theme/theme1.xml><?xml version="1.0" encoding="utf-8"?>
<a:theme xmlns:a="http://schemas.openxmlformats.org/drawingml/2006/main" name="Revolution - History Lesson">
  <a:themeElements>
    <a:clrScheme name="Simple Light">
      <a:dk1>
        <a:srgbClr val="5C1D14"/>
      </a:dk1>
      <a:lt1>
        <a:srgbClr val="FFFFFF"/>
      </a:lt1>
      <a:dk2>
        <a:srgbClr val="595959"/>
      </a:dk2>
      <a:lt2>
        <a:srgbClr val="EEEEEE"/>
      </a:lt2>
      <a:accent1>
        <a:srgbClr val="C03935"/>
      </a:accent1>
      <a:accent2>
        <a:srgbClr val="5C1D14"/>
      </a:accent2>
      <a:accent3>
        <a:srgbClr val="FCECB4"/>
      </a:accent3>
      <a:accent4>
        <a:srgbClr val="B32A25"/>
      </a:accent4>
      <a:accent5>
        <a:srgbClr val="350C07"/>
      </a:accent5>
      <a:accent6>
        <a:srgbClr val="C5B680"/>
      </a:accent6>
      <a:hlink>
        <a:srgbClr val="C940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1456</Words>
  <Application>Microsoft Macintosh PowerPoint</Application>
  <PresentationFormat>On-screen Show (16:9)</PresentationFormat>
  <Paragraphs>261</Paragraphs>
  <Slides>39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Avenir Next Condensed</vt:lpstr>
      <vt:lpstr>Hind Vadodara Medium</vt:lpstr>
      <vt:lpstr>Arial</vt:lpstr>
      <vt:lpstr>Avenir Next Condensed Medium</vt:lpstr>
      <vt:lpstr>Hind Vadodara</vt:lpstr>
      <vt:lpstr>Jockey One</vt:lpstr>
      <vt:lpstr>Roboto Slab Regular</vt:lpstr>
      <vt:lpstr>Hind Vadodara Light</vt:lpstr>
      <vt:lpstr>Oswald Regular</vt:lpstr>
      <vt:lpstr>Revolution - History Lesson</vt:lpstr>
      <vt:lpstr>CONSCIOUS UNCOUPLING</vt:lpstr>
      <vt:lpstr>INTRODUCTIONS</vt:lpstr>
      <vt:lpstr>TABLE OF CONTENTS</vt:lpstr>
      <vt:lpstr>Example 1: An analogy for UX research</vt:lpstr>
      <vt:lpstr>Example 1: An analogy for UX research continued</vt:lpstr>
      <vt:lpstr>UNITES STATES TAX COURT (USTC)</vt:lpstr>
      <vt:lpstr>HISTORY</vt:lpstr>
      <vt:lpstr>SYSTEM OVERVIEW</vt:lpstr>
      <vt:lpstr>CHALLENGES</vt:lpstr>
      <vt:lpstr>HOW HABITS BECOME DOGMA</vt:lpstr>
      <vt:lpstr>WORKAROUNDS &amp; TRADITIONS</vt:lpstr>
      <vt:lpstr>Example 1: printing addresses</vt:lpstr>
      <vt:lpstr>Example 1: printing addresses continued</vt:lpstr>
      <vt:lpstr>Example 2: assigning case numbers</vt:lpstr>
      <vt:lpstr>Example 2: assigning case numbers continued</vt:lpstr>
      <vt:lpstr>OUR JOB AS  RESEARCHERS</vt:lpstr>
      <vt:lpstr>BARRIERS TO CHANGE AT USTC</vt:lpstr>
      <vt:lpstr>JARGON</vt:lpstr>
      <vt:lpstr>EXAMPLE – WHAT’S A CALENDAR?</vt:lpstr>
      <vt:lpstr>SILOS</vt:lpstr>
      <vt:lpstr>EXAMPLE - CASE LIFECYCLE PROCESS</vt:lpstr>
      <vt:lpstr>FEAR OF CHANGE</vt:lpstr>
      <vt:lpstr>EXAMPLE – RESISTING CHANGE</vt:lpstr>
      <vt:lpstr>RULES &amp; REGULATIONS</vt:lpstr>
      <vt:lpstr>EXAMPLE – CAN’T IMPROVE DESIGN</vt:lpstr>
      <vt:lpstr>HOW TO OVERCOME</vt:lpstr>
      <vt:lpstr>LISTEN!</vt:lpstr>
      <vt:lpstr>HOW TO LISTEN</vt:lpstr>
      <vt:lpstr>EXAMPLE – CALENDAR PROCESS</vt:lpstr>
      <vt:lpstr>EXAMPLE – OUTCOME OF LISTENING</vt:lpstr>
      <vt:lpstr>WIN USERS OVER</vt:lpstr>
      <vt:lpstr>HOW TO WIN USERS OVER</vt:lpstr>
      <vt:lpstr>EXAMPLE – USER FEEDBACK</vt:lpstr>
      <vt:lpstr>UNCOVER HIDDEN NEEDS</vt:lpstr>
      <vt:lpstr>HOW TO UNCOVER HIDDEN NEEDS</vt:lpstr>
      <vt:lpstr>EXAMPLE – ROUNDTABLE USABILITY TESTING </vt:lpstr>
      <vt:lpstr>EXAMPLE – MESSAGEING &amp; DOCUMENTS</vt:lpstr>
      <vt:lpstr>The end result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CONSCIOUS UNCOUPLING</dc:title>
  <cp:lastModifiedBy>Microsoft Office User</cp:lastModifiedBy>
  <cp:revision>69</cp:revision>
  <cp:lastPrinted>2021-06-17T15:50:08Z</cp:lastPrinted>
  <dcterms:modified xsi:type="dcterms:W3CDTF">2021-06-23T13:58:40Z</dcterms:modified>
</cp:coreProperties>
</file>